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310" r:id="rId3"/>
    <p:sldId id="293" r:id="rId4"/>
    <p:sldId id="309" r:id="rId5"/>
  </p:sldIdLst>
  <p:sldSz cx="7772400" cy="10058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1" d="100"/>
          <a:sy n="51" d="100"/>
        </p:scale>
        <p:origin x="215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242599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193441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164357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404357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400581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70167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263337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199676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129600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264478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19179-DB6E-4FA3-B394-3CE4BE04A600}" type="datetimeFigureOut">
              <a:rPr lang="en-US" smtClean="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378704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8319179-DB6E-4FA3-B394-3CE4BE04A600}" type="datetimeFigureOut">
              <a:rPr lang="en-US" smtClean="0"/>
              <a:t>8/29/2022</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32FD53AE-E2A3-4F0D-9F37-A8A8CD7D55C9}" type="slidenum">
              <a:rPr lang="en-US" smtClean="0"/>
              <a:t>‹#›</a:t>
            </a:fld>
            <a:endParaRPr lang="en-US" dirty="0"/>
          </a:p>
        </p:txBody>
      </p:sp>
    </p:spTree>
    <p:extLst>
      <p:ext uri="{BB962C8B-B14F-4D97-AF65-F5344CB8AC3E}">
        <p14:creationId xmlns:p14="http://schemas.microsoft.com/office/powerpoint/2010/main" val="2583108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mailto:marialisamorehead@gmail.com"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y be an image of text that says 'Edinburg United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009"/>
            <a:ext cx="2560329" cy="25603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60329" y="133189"/>
            <a:ext cx="6019800" cy="769441"/>
          </a:xfrm>
          <a:prstGeom prst="rect">
            <a:avLst/>
          </a:prstGeom>
          <a:noFill/>
        </p:spPr>
        <p:txBody>
          <a:bodyPr wrap="square" rtlCol="0">
            <a:spAutoFit/>
          </a:bodyPr>
          <a:lstStyle/>
          <a:p>
            <a:r>
              <a:rPr lang="en-US" sz="4400" b="1" dirty="0" smtClean="0">
                <a:latin typeface="Aldhabi" panose="01000000000000000000" pitchFamily="2" charset="-78"/>
                <a:cs typeface="Aldhabi" panose="01000000000000000000" pitchFamily="2" charset="-78"/>
              </a:rPr>
              <a:t>THE OPEN DOOR</a:t>
            </a:r>
            <a:endParaRPr lang="en-US" sz="4400" b="1" dirty="0">
              <a:latin typeface="Aldhabi" panose="01000000000000000000" pitchFamily="2" charset="-78"/>
              <a:cs typeface="Aldhabi" panose="01000000000000000000" pitchFamily="2" charset="-78"/>
            </a:endParaRPr>
          </a:p>
        </p:txBody>
      </p:sp>
      <p:sp>
        <p:nvSpPr>
          <p:cNvPr id="7" name="TextBox 6"/>
          <p:cNvSpPr txBox="1"/>
          <p:nvPr/>
        </p:nvSpPr>
        <p:spPr>
          <a:xfrm>
            <a:off x="4930890" y="994240"/>
            <a:ext cx="3466531" cy="369332"/>
          </a:xfrm>
          <a:prstGeom prst="rect">
            <a:avLst/>
          </a:prstGeom>
          <a:noFill/>
        </p:spPr>
        <p:txBody>
          <a:bodyPr wrap="square" rtlCol="0">
            <a:spAutoFit/>
          </a:bodyPr>
          <a:lstStyle/>
          <a:p>
            <a:r>
              <a:rPr lang="en-US" dirty="0" smtClean="0"/>
              <a:t>September  2022</a:t>
            </a:r>
            <a:endParaRPr lang="en-US" dirty="0"/>
          </a:p>
        </p:txBody>
      </p:sp>
      <p:sp>
        <p:nvSpPr>
          <p:cNvPr id="2" name="Rectangle 1"/>
          <p:cNvSpPr/>
          <p:nvPr/>
        </p:nvSpPr>
        <p:spPr>
          <a:xfrm>
            <a:off x="463216" y="1806579"/>
            <a:ext cx="7309184" cy="8494633"/>
          </a:xfrm>
          <a:prstGeom prst="rect">
            <a:avLst/>
          </a:prstGeom>
        </p:spPr>
        <p:txBody>
          <a:bodyPr wrap="square">
            <a:spAutoFit/>
          </a:bodyPr>
          <a:lstStyle/>
          <a:p>
            <a:r>
              <a:rPr lang="en-US" sz="2000" dirty="0">
                <a:solidFill>
                  <a:srgbClr val="000000"/>
                </a:solidFill>
                <a:latin typeface="Times New Roman" panose="02020603050405020304" pitchFamily="18" charset="0"/>
              </a:rPr>
              <a:t>I want to Thank you my Church Family, without your guidance, help and attendance we would no longer be.  Through your faith we will continue to be a Church.  I keep telling everyone that I have an awesome Church Family, and I do.  THANK YOU FROM THE BOTTOM OF MY HEART. </a:t>
            </a:r>
          </a:p>
          <a:p>
            <a:r>
              <a:rPr lang="en-US" sz="2000" dirty="0">
                <a:solidFill>
                  <a:srgbClr val="000000"/>
                </a:solidFill>
                <a:latin typeface="Times New Roman" panose="02020603050405020304" pitchFamily="18" charset="0"/>
              </a:rPr>
              <a:t/>
            </a:r>
            <a:br>
              <a:rPr lang="en-US" sz="2000" dirty="0">
                <a:solidFill>
                  <a:srgbClr val="000000"/>
                </a:solidFill>
                <a:latin typeface="Times New Roman" panose="02020603050405020304" pitchFamily="18" charset="0"/>
              </a:rPr>
            </a:br>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We have had a successful Rummage Sale and now it is time for pies.  We will be successful in that endeavor with your help.  We also have Bible School for our youth so talk to Melissa ,she needs your help to continue our program and we want to reach our youth .  They are our church's future.  200 years is coming up, let's make more history to add to our next 200 years.  </a:t>
            </a:r>
          </a:p>
          <a:p>
            <a:r>
              <a:rPr lang="en-US" sz="2000" dirty="0">
                <a:solidFill>
                  <a:srgbClr val="000000"/>
                </a:solidFill>
                <a:latin typeface="Times New Roman" panose="02020603050405020304" pitchFamily="18" charset="0"/>
              </a:rPr>
              <a:t/>
            </a:r>
            <a:br>
              <a:rPr lang="en-US" sz="2000" dirty="0">
                <a:solidFill>
                  <a:srgbClr val="000000"/>
                </a:solidFill>
                <a:latin typeface="Times New Roman" panose="02020603050405020304" pitchFamily="18" charset="0"/>
              </a:rPr>
            </a:br>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Thank you Church Family.</a:t>
            </a:r>
          </a:p>
          <a:p>
            <a:r>
              <a:rPr lang="en-US" sz="2000" dirty="0">
                <a:solidFill>
                  <a:srgbClr val="000000"/>
                </a:solidFill>
                <a:latin typeface="Times New Roman" panose="02020603050405020304" pitchFamily="18" charset="0"/>
              </a:rPr>
              <a:t>Lisa</a:t>
            </a:r>
          </a:p>
          <a:p>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endParaRPr lang="en-US" dirty="0">
              <a:solidFill>
                <a:srgbClr val="000000"/>
              </a:solidFill>
              <a:latin typeface="Times New Roman" panose="02020603050405020304" pitchFamily="18" charset="0"/>
            </a:endParaRPr>
          </a:p>
          <a:p>
            <a:r>
              <a:rPr lang="en-US" sz="2000" dirty="0">
                <a:solidFill>
                  <a:srgbClr val="000000"/>
                </a:solidFill>
                <a:latin typeface="Lucida Handwriting" panose="03010101010101010101" pitchFamily="66" charset="0"/>
              </a:rPr>
              <a:t>"The living, the living, he thanks you, as I do this day;  the father makes known to the children your faithfulness."</a:t>
            </a:r>
          </a:p>
          <a:p>
            <a:r>
              <a:rPr lang="en-US" sz="2000" dirty="0">
                <a:solidFill>
                  <a:srgbClr val="000000"/>
                </a:solidFill>
                <a:latin typeface="Lucida Handwriting" panose="03010101010101010101" pitchFamily="66" charset="0"/>
              </a:rPr>
              <a:t>Isaiah 38:19</a:t>
            </a:r>
            <a:r>
              <a:rPr lang="en-US" dirty="0">
                <a:solidFill>
                  <a:srgbClr val="000000"/>
                </a:solidFill>
                <a:latin typeface="Lucida Handwriting" panose="03010101010101010101" pitchFamily="66" charset="0"/>
              </a:rPr>
              <a:t> </a:t>
            </a:r>
          </a:p>
          <a:p>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 </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48319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06" y="3300135"/>
            <a:ext cx="1264683" cy="1186253"/>
          </a:xfrm>
          <a:prstGeom prst="rect">
            <a:avLst/>
          </a:prstGeom>
        </p:spPr>
      </p:pic>
      <p:sp>
        <p:nvSpPr>
          <p:cNvPr id="4" name="Rectangle 3"/>
          <p:cNvSpPr/>
          <p:nvPr/>
        </p:nvSpPr>
        <p:spPr>
          <a:xfrm>
            <a:off x="1469979" y="63613"/>
            <a:ext cx="6001632" cy="3046988"/>
          </a:xfrm>
          <a:prstGeom prst="rect">
            <a:avLst/>
          </a:prstGeom>
          <a:ln w="19050">
            <a:solidFill>
              <a:srgbClr val="0070C0"/>
            </a:solidFill>
          </a:ln>
        </p:spPr>
        <p:txBody>
          <a:bodyPr wrap="square">
            <a:spAutoFit/>
          </a:bodyPr>
          <a:lstStyle/>
          <a:p>
            <a:endParaRPr lang="en-US" sz="1600" dirty="0" smtClean="0">
              <a:latin typeface="AR JULIAN" panose="02000000000000000000" pitchFamily="2" charset="0"/>
              <a:cs typeface="Aparajita" panose="020B0604020202020204" pitchFamily="34" charset="0"/>
            </a:endParaRPr>
          </a:p>
          <a:p>
            <a:r>
              <a:rPr lang="en-US" sz="1400" dirty="0" smtClean="0">
                <a:latin typeface="AR JULIAN" panose="02000000000000000000" pitchFamily="2" charset="0"/>
                <a:cs typeface="Aparajita" panose="020B0604020202020204" pitchFamily="34" charset="0"/>
              </a:rPr>
              <a:t>Thank </a:t>
            </a:r>
            <a:r>
              <a:rPr lang="en-US" sz="1400" dirty="0">
                <a:latin typeface="AR JULIAN" panose="02000000000000000000" pitchFamily="2" charset="0"/>
                <a:cs typeface="Aparajita" panose="020B0604020202020204" pitchFamily="34" charset="0"/>
              </a:rPr>
              <a:t>you for the wonderful brunch for my final Sunday. It provided a great opportunity to fellowship and say goodbyes a bit slower. Thank you as well for the fun and thoughtful book of jokes. How clever! I appreciate the church framed picture too. Edinburg has been very special to us and we thank you for allowing us to be a part of your lives. Our new address is 410 W South Range Rd North Lima Ohio 44452 (email and phone number will remain the same). </a:t>
            </a:r>
          </a:p>
          <a:p>
            <a:r>
              <a:rPr lang="en-US" sz="1400" dirty="0">
                <a:latin typeface="AR JULIAN" panose="02000000000000000000" pitchFamily="2" charset="0"/>
                <a:cs typeface="Aparajita" panose="020B0604020202020204" pitchFamily="34" charset="0"/>
              </a:rPr>
              <a:t>Blessings to you, </a:t>
            </a:r>
          </a:p>
          <a:p>
            <a:r>
              <a:rPr lang="en-US" sz="1400" dirty="0">
                <a:latin typeface="AR JULIAN" panose="02000000000000000000" pitchFamily="2" charset="0"/>
                <a:cs typeface="Aparajita" panose="020B0604020202020204" pitchFamily="34" charset="0"/>
              </a:rPr>
              <a:t>Tim, Kim, Vera and Alena </a:t>
            </a:r>
          </a:p>
          <a:p>
            <a:r>
              <a:rPr lang="en-US" dirty="0"/>
              <a:t/>
            </a:r>
            <a:br>
              <a:rPr lang="en-US" dirty="0"/>
            </a:br>
            <a:endParaRPr lang="en-US" dirty="0"/>
          </a:p>
        </p:txBody>
      </p:sp>
      <p:sp>
        <p:nvSpPr>
          <p:cNvPr id="5" name="TextBox 4"/>
          <p:cNvSpPr txBox="1"/>
          <p:nvPr/>
        </p:nvSpPr>
        <p:spPr>
          <a:xfrm>
            <a:off x="1875647" y="3661978"/>
            <a:ext cx="5190295" cy="646331"/>
          </a:xfrm>
          <a:prstGeom prst="rect">
            <a:avLst/>
          </a:prstGeom>
          <a:noFill/>
        </p:spPr>
        <p:txBody>
          <a:bodyPr wrap="square" rtlCol="0">
            <a:spAutoFit/>
          </a:bodyPr>
          <a:lstStyle/>
          <a:p>
            <a:r>
              <a:rPr lang="en-US" dirty="0" smtClean="0"/>
              <a:t>I’d like to say thank you to Lisa Morehead for all she has done during this time (and all she still has to do).</a:t>
            </a:r>
            <a:endParaRPr lang="en-US" dirty="0"/>
          </a:p>
        </p:txBody>
      </p:sp>
      <p:pic>
        <p:nvPicPr>
          <p:cNvPr id="1026" name="Picture 2" descr="N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59" y="6788432"/>
            <a:ext cx="3126750" cy="14794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95020" y="7073666"/>
            <a:ext cx="3876591" cy="1200329"/>
          </a:xfrm>
          <a:prstGeom prst="rect">
            <a:avLst/>
          </a:prstGeom>
          <a:noFill/>
        </p:spPr>
        <p:txBody>
          <a:bodyPr wrap="square" rtlCol="0">
            <a:spAutoFit/>
          </a:bodyPr>
          <a:lstStyle/>
          <a:p>
            <a:r>
              <a:rPr lang="en-US" dirty="0" smtClean="0">
                <a:latin typeface="Lucida Sans" panose="020B0602030504020204" pitchFamily="34" charset="0"/>
              </a:rPr>
              <a:t>Thank you to the scouts that came out and helped with the church yard sale. </a:t>
            </a:r>
            <a:r>
              <a:rPr lang="en-US" sz="1600" dirty="0" smtClean="0">
                <a:latin typeface="Lucida Sans" panose="020B0602030504020204" pitchFamily="34" charset="0"/>
              </a:rPr>
              <a:t>(not all the came are pictured)</a:t>
            </a:r>
            <a:endParaRPr lang="en-US" sz="1600" dirty="0">
              <a:latin typeface="Lucida Sans" panose="020B0602030504020204"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6934" t="51239" r="43035" b="18988"/>
          <a:stretch/>
        </p:blipFill>
        <p:spPr>
          <a:xfrm>
            <a:off x="334522" y="4858132"/>
            <a:ext cx="1191967" cy="1181721"/>
          </a:xfrm>
          <a:prstGeom prst="rect">
            <a:avLst/>
          </a:prstGeom>
        </p:spPr>
      </p:pic>
      <p:sp>
        <p:nvSpPr>
          <p:cNvPr id="11" name="TextBox 10"/>
          <p:cNvSpPr txBox="1"/>
          <p:nvPr/>
        </p:nvSpPr>
        <p:spPr>
          <a:xfrm>
            <a:off x="1625689" y="5167221"/>
            <a:ext cx="5075900" cy="584775"/>
          </a:xfrm>
          <a:prstGeom prst="rect">
            <a:avLst/>
          </a:prstGeom>
          <a:noFill/>
        </p:spPr>
        <p:txBody>
          <a:bodyPr wrap="square" rtlCol="0">
            <a:spAutoFit/>
          </a:bodyPr>
          <a:lstStyle/>
          <a:p>
            <a:r>
              <a:rPr lang="en-US" sz="1600" dirty="0" smtClean="0">
                <a:latin typeface="Lucida Sans" panose="020B0602030504020204" pitchFamily="34" charset="0"/>
              </a:rPr>
              <a:t>Thank you to Caleb </a:t>
            </a:r>
            <a:r>
              <a:rPr lang="en-US" sz="1600" dirty="0" err="1" smtClean="0">
                <a:latin typeface="Lucida Sans" panose="020B0602030504020204" pitchFamily="34" charset="0"/>
              </a:rPr>
              <a:t>Oblisk</a:t>
            </a:r>
            <a:r>
              <a:rPr lang="en-US" sz="1600" dirty="0" smtClean="0">
                <a:latin typeface="Lucida Sans" panose="020B0602030504020204" pitchFamily="34" charset="0"/>
              </a:rPr>
              <a:t>, who sold hugs for $1.00 and donated 50% to the Church.</a:t>
            </a:r>
            <a:endParaRPr lang="en-US" sz="1600" dirty="0">
              <a:latin typeface="Lucida Sans" panose="020B0602030504020204" pitchFamily="34" charset="0"/>
            </a:endParaRPr>
          </a:p>
        </p:txBody>
      </p:sp>
      <p:pic>
        <p:nvPicPr>
          <p:cNvPr id="8" name="Picture 2" descr="Thank You Images | Free Vectors, Stock Photos &amp; PS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80" t="9080" r="18138"/>
          <a:stretch/>
        </p:blipFill>
        <p:spPr bwMode="auto">
          <a:xfrm>
            <a:off x="259680" y="412385"/>
            <a:ext cx="1210299" cy="11757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43796" y="8666177"/>
            <a:ext cx="5005137" cy="923330"/>
          </a:xfrm>
          <a:prstGeom prst="rect">
            <a:avLst/>
          </a:prstGeom>
        </p:spPr>
        <p:txBody>
          <a:bodyPr wrap="square">
            <a:spAutoFit/>
          </a:bodyPr>
          <a:lstStyle/>
          <a:p>
            <a:r>
              <a:rPr lang="en-US" dirty="0" smtClean="0">
                <a:solidFill>
                  <a:srgbClr val="000000"/>
                </a:solidFill>
                <a:latin typeface="Times New Roman" panose="02020603050405020304" pitchFamily="18" charset="0"/>
              </a:rPr>
              <a:t>Lisa will </a:t>
            </a:r>
            <a:r>
              <a:rPr lang="en-US" dirty="0">
                <a:solidFill>
                  <a:srgbClr val="000000"/>
                </a:solidFill>
                <a:latin typeface="Times New Roman" panose="02020603050405020304" pitchFamily="18" charset="0"/>
              </a:rPr>
              <a:t>send out a prayer request on </a:t>
            </a:r>
            <a:r>
              <a:rPr lang="en-US" dirty="0" smtClean="0">
                <a:solidFill>
                  <a:srgbClr val="000000"/>
                </a:solidFill>
                <a:latin typeface="Times New Roman" panose="02020603050405020304" pitchFamily="18" charset="0"/>
              </a:rPr>
              <a:t>Wednesday, </a:t>
            </a:r>
            <a:r>
              <a:rPr lang="en-US" dirty="0">
                <a:solidFill>
                  <a:srgbClr val="000000"/>
                </a:solidFill>
                <a:latin typeface="Times New Roman" panose="02020603050405020304" pitchFamily="18" charset="0"/>
              </a:rPr>
              <a:t>send request to </a:t>
            </a:r>
            <a:r>
              <a:rPr lang="en-US" dirty="0">
                <a:solidFill>
                  <a:srgbClr val="000000"/>
                </a:solidFill>
                <a:latin typeface="Times New Roman" panose="02020603050405020304" pitchFamily="18" charset="0"/>
                <a:hlinkClick r:id="rId6"/>
              </a:rPr>
              <a:t>marialisamorehead@gmail.com</a:t>
            </a:r>
            <a:r>
              <a:rPr lang="en-US" dirty="0">
                <a:solidFill>
                  <a:srgbClr val="000000"/>
                </a:solidFill>
                <a:latin typeface="Times New Roman" panose="02020603050405020304" pitchFamily="18" charset="0"/>
              </a:rPr>
              <a:t> or they can phone or leave a text at 330-247-8171. </a:t>
            </a:r>
          </a:p>
        </p:txBody>
      </p:sp>
      <p:pic>
        <p:nvPicPr>
          <p:cNvPr id="2050" name="Picture 2" descr="Prayer Request – Refreshing Springs Churc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81" t="19213" r="18702" b="14635"/>
          <a:stretch/>
        </p:blipFill>
        <p:spPr bwMode="auto">
          <a:xfrm>
            <a:off x="334522" y="8540660"/>
            <a:ext cx="1852863" cy="117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p.yusercontent.com/mail?url=http%3A%2F%2Flinks.breezechms.com%2Fwf%2Fopen%3Fupn%3DjLAusrtPCsuMZ6r9cank6tTCiN9LVQrOaj5qNU72kV-2F1liYj4-2Fd-2BA-2BnPzTxufYWS1zzXU2ThKXaaF4x7-2BDIbEr5yr-2BhBxRilI5UfphBlObEpfrJ-2Bf8jZa4juTDukwOm7Ve-2FL0Xp4YjpipLNvpJJ4Hc-2BPQrQoIHuNhNDA6KVFC3CBy59QOagbB4t-2Bjw5wBcB1Dr06qZN6I3UmUWWcDdiSmEVEMiNUrcGR-2FhOaBtj8PBZs-2FQUmO2dug-2Bk5wUWLLunIgeCk-2FNYENt389UnAkZ-2F6ug-3D-3D&amp;t=1651070576&amp;ymreqid=82f320cc-829f-0ebb-2ca5-21001c010000&amp;sig=Klu7XM3MWsiaEoC64SJOEg--~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03" y="2830247"/>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31758" y="1389959"/>
            <a:ext cx="6027361" cy="1323439"/>
          </a:xfrm>
          <a:prstGeom prst="rect">
            <a:avLst/>
          </a:prstGeom>
          <a:ln>
            <a:solidFill>
              <a:schemeClr val="tx1"/>
            </a:solidFill>
          </a:ln>
        </p:spPr>
        <p:txBody>
          <a:bodyPr wrap="square">
            <a:spAutoFit/>
          </a:bodyPr>
          <a:lstStyle/>
          <a:p>
            <a:r>
              <a:rPr lang="en-US" sz="1600" dirty="0">
                <a:solidFill>
                  <a:srgbClr val="000000"/>
                </a:solidFill>
                <a:latin typeface="arial" panose="020B0604020202020204" pitchFamily="34" charset="0"/>
              </a:rPr>
              <a:t>The 200th Year Celebration -  Going thru our History, articles and </a:t>
            </a:r>
            <a:r>
              <a:rPr lang="en-US" sz="1600" dirty="0" smtClean="0">
                <a:solidFill>
                  <a:srgbClr val="000000"/>
                </a:solidFill>
                <a:latin typeface="arial" panose="020B0604020202020204" pitchFamily="34" charset="0"/>
              </a:rPr>
              <a:t>photos.</a:t>
            </a:r>
            <a:r>
              <a:rPr lang="en-US" sz="1600" dirty="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Meetings are  Wednesday, Sept. 7 and Sept. 28 from 10-noon. Contact </a:t>
            </a:r>
            <a:r>
              <a:rPr lang="en-US" sz="1600" dirty="0" err="1">
                <a:solidFill>
                  <a:srgbClr val="000000"/>
                </a:solidFill>
                <a:latin typeface="arial" panose="020B0604020202020204" pitchFamily="34" charset="0"/>
              </a:rPr>
              <a:t>Jeneen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Kubala</a:t>
            </a:r>
            <a:r>
              <a:rPr lang="en-US" sz="1600" dirty="0">
                <a:solidFill>
                  <a:srgbClr val="000000"/>
                </a:solidFill>
                <a:latin typeface="arial" panose="020B0604020202020204" pitchFamily="34" charset="0"/>
              </a:rPr>
              <a:t> at 330 687-4067 if you have any </a:t>
            </a:r>
            <a:r>
              <a:rPr lang="en-US" sz="1600" dirty="0" smtClean="0">
                <a:solidFill>
                  <a:srgbClr val="000000"/>
                </a:solidFill>
                <a:latin typeface="arial" panose="020B0604020202020204" pitchFamily="34" charset="0"/>
              </a:rPr>
              <a:t>questions or would like to help.</a:t>
            </a:r>
          </a:p>
          <a:p>
            <a:endParaRPr lang="en-US" sz="1600" b="0" i="0" dirty="0">
              <a:solidFill>
                <a:srgbClr val="000000"/>
              </a:solidFill>
              <a:effectLst/>
              <a:latin typeface="arial" panose="020B0604020202020204" pitchFamily="34" charset="0"/>
            </a:endParaRPr>
          </a:p>
        </p:txBody>
      </p:sp>
      <p:pic>
        <p:nvPicPr>
          <p:cNvPr id="1028" name="Picture 4" descr="Seton Shr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89169">
            <a:off x="100988" y="1555906"/>
            <a:ext cx="1348192" cy="78999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Eleven Signs Your Youth Group Is Damaging Your Childr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Youth Group - Immanuel Presbyterian Chur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516" y="3936234"/>
            <a:ext cx="1909173" cy="11070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anhope Senior Citizen Club - Borough of Stanho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 y="217297"/>
            <a:ext cx="1274177" cy="9802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688393" y="160338"/>
            <a:ext cx="5840069" cy="923330"/>
          </a:xfrm>
          <a:prstGeom prst="rect">
            <a:avLst/>
          </a:prstGeom>
          <a:noFill/>
        </p:spPr>
        <p:txBody>
          <a:bodyPr wrap="square" rtlCol="0">
            <a:spAutoFit/>
          </a:bodyPr>
          <a:lstStyle/>
          <a:p>
            <a:r>
              <a:rPr lang="en-US" dirty="0" smtClean="0"/>
              <a:t>Senior </a:t>
            </a:r>
            <a:r>
              <a:rPr lang="en-US" dirty="0" err="1" smtClean="0"/>
              <a:t>Funday</a:t>
            </a:r>
            <a:r>
              <a:rPr lang="en-US" dirty="0" smtClean="0"/>
              <a:t>  </a:t>
            </a:r>
          </a:p>
          <a:p>
            <a:r>
              <a:rPr lang="en-US" dirty="0" smtClean="0"/>
              <a:t>Tuesday, Sept. 6 from 11:30 to 2:00, </a:t>
            </a:r>
          </a:p>
          <a:p>
            <a:r>
              <a:rPr lang="en-US" dirty="0" smtClean="0"/>
              <a:t>All are welcome</a:t>
            </a:r>
            <a:endParaRPr lang="en-US" dirty="0"/>
          </a:p>
        </p:txBody>
      </p:sp>
      <p:sp>
        <p:nvSpPr>
          <p:cNvPr id="7" name="TextBox 6"/>
          <p:cNvSpPr txBox="1"/>
          <p:nvPr/>
        </p:nvSpPr>
        <p:spPr>
          <a:xfrm>
            <a:off x="2208690" y="8531847"/>
            <a:ext cx="5070416" cy="1200329"/>
          </a:xfrm>
          <a:prstGeom prst="rect">
            <a:avLst/>
          </a:prstGeom>
          <a:noFill/>
          <a:ln>
            <a:solidFill>
              <a:srgbClr val="0070C0"/>
            </a:solidFill>
          </a:ln>
        </p:spPr>
        <p:txBody>
          <a:bodyPr wrap="square" rtlCol="0">
            <a:spAutoFit/>
          </a:bodyPr>
          <a:lstStyle/>
          <a:p>
            <a:r>
              <a:rPr lang="en-US" dirty="0" smtClean="0"/>
              <a:t>Scouts are having a movie and camp-out on the lawn, September 30</a:t>
            </a:r>
            <a:r>
              <a:rPr lang="en-US" baseline="30000" dirty="0" smtClean="0"/>
              <a:t>th</a:t>
            </a:r>
            <a:r>
              <a:rPr lang="en-US" dirty="0" smtClean="0"/>
              <a:t>. Anyone is welcome to attend. Movie will be shown at dusk (bring a chair or blanket).  </a:t>
            </a:r>
            <a:endParaRPr lang="en-US" dirty="0"/>
          </a:p>
        </p:txBody>
      </p:sp>
      <p:pic>
        <p:nvPicPr>
          <p:cNvPr id="8" name="Picture 2" descr="View Event :: Movie on the Lawn :: Ft. Bliss :: US Army MW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48132">
            <a:off x="382797" y="8545650"/>
            <a:ext cx="1707331" cy="95838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380790" y="3795975"/>
            <a:ext cx="5078329" cy="1200329"/>
          </a:xfrm>
          <a:prstGeom prst="rect">
            <a:avLst/>
          </a:prstGeom>
          <a:noFill/>
          <a:ln>
            <a:solidFill>
              <a:srgbClr val="002060"/>
            </a:solidFill>
          </a:ln>
        </p:spPr>
        <p:txBody>
          <a:bodyPr wrap="square" rtlCol="0">
            <a:spAutoFit/>
          </a:bodyPr>
          <a:lstStyle/>
          <a:p>
            <a:r>
              <a:rPr lang="en-US" dirty="0" smtClean="0"/>
              <a:t>We will be having Youth Group for any kids from 5</a:t>
            </a:r>
            <a:r>
              <a:rPr lang="en-US" baseline="30000" dirty="0" smtClean="0"/>
              <a:t>th</a:t>
            </a:r>
            <a:r>
              <a:rPr lang="en-US" dirty="0" smtClean="0"/>
              <a:t>-12 grade on September 11</a:t>
            </a:r>
            <a:r>
              <a:rPr lang="en-US" baseline="30000" dirty="0" smtClean="0"/>
              <a:t>th</a:t>
            </a:r>
            <a:r>
              <a:rPr lang="en-US" dirty="0" smtClean="0"/>
              <a:t> at 4:00 at the Church.</a:t>
            </a:r>
          </a:p>
          <a:p>
            <a:r>
              <a:rPr lang="en-US" dirty="0" smtClean="0"/>
              <a:t>Anyone that is interested may attend.  Come check it out!</a:t>
            </a:r>
            <a:endParaRPr lang="en-US" dirty="0"/>
          </a:p>
        </p:txBody>
      </p:sp>
      <p:sp>
        <p:nvSpPr>
          <p:cNvPr id="9" name="TextBox 8"/>
          <p:cNvSpPr txBox="1"/>
          <p:nvPr/>
        </p:nvSpPr>
        <p:spPr>
          <a:xfrm>
            <a:off x="2598821" y="2934795"/>
            <a:ext cx="4223552" cy="646331"/>
          </a:xfrm>
          <a:prstGeom prst="rect">
            <a:avLst/>
          </a:prstGeom>
          <a:noFill/>
          <a:ln>
            <a:solidFill>
              <a:srgbClr val="7030A0"/>
            </a:solidFill>
          </a:ln>
        </p:spPr>
        <p:txBody>
          <a:bodyPr wrap="square" rtlCol="0">
            <a:spAutoFit/>
          </a:bodyPr>
          <a:lstStyle/>
          <a:p>
            <a:r>
              <a:rPr lang="en-US" b="1" dirty="0" smtClean="0">
                <a:latin typeface="+mj-lt"/>
              </a:rPr>
              <a:t>Congregational  meeting and brunch on September 18, 2022,   after church services</a:t>
            </a:r>
            <a:endParaRPr lang="en-US" b="1" dirty="0">
              <a:latin typeface="+mj-lt"/>
            </a:endParaRPr>
          </a:p>
        </p:txBody>
      </p:sp>
      <p:pic>
        <p:nvPicPr>
          <p:cNvPr id="11" name="Picture 4" descr="View Event :: Sunday Brunch :: Ft. Sill :: US Army MW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088" y="2981402"/>
            <a:ext cx="1267339" cy="7113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8393" y="951568"/>
            <a:ext cx="4148662" cy="369332"/>
          </a:xfrm>
          <a:prstGeom prst="rect">
            <a:avLst/>
          </a:prstGeom>
          <a:noFill/>
        </p:spPr>
        <p:txBody>
          <a:bodyPr wrap="square" rtlCol="0">
            <a:spAutoFit/>
          </a:bodyPr>
          <a:lstStyle/>
          <a:p>
            <a:r>
              <a:rPr lang="en-US" b="1" dirty="0" smtClean="0"/>
              <a:t>Notice change of Date for September</a:t>
            </a:r>
            <a:endParaRPr lang="en-US" b="1" dirty="0"/>
          </a:p>
        </p:txBody>
      </p:sp>
      <p:sp>
        <p:nvSpPr>
          <p:cNvPr id="4" name="TextBox 3"/>
          <p:cNvSpPr txBox="1"/>
          <p:nvPr/>
        </p:nvSpPr>
        <p:spPr>
          <a:xfrm>
            <a:off x="2455133" y="5164872"/>
            <a:ext cx="4929641" cy="923330"/>
          </a:xfrm>
          <a:prstGeom prst="rect">
            <a:avLst/>
          </a:prstGeom>
          <a:noFill/>
          <a:ln>
            <a:solidFill>
              <a:srgbClr val="7030A0"/>
            </a:solidFill>
          </a:ln>
        </p:spPr>
        <p:txBody>
          <a:bodyPr wrap="square" rtlCol="0">
            <a:spAutoFit/>
          </a:bodyPr>
          <a:lstStyle/>
          <a:p>
            <a:r>
              <a:rPr lang="en-US" dirty="0" smtClean="0">
                <a:solidFill>
                  <a:schemeClr val="tx1">
                    <a:lumMod val="95000"/>
                    <a:lumOff val="5000"/>
                  </a:schemeClr>
                </a:solidFill>
              </a:rPr>
              <a:t>We need volunteers to help with Sunday School.  Any one interested please contact Melissa Dills at dills.Melissa@yahoo.com or 330-687-7529</a:t>
            </a:r>
            <a:endParaRPr lang="en-US" dirty="0">
              <a:solidFill>
                <a:schemeClr val="tx1">
                  <a:lumMod val="95000"/>
                  <a:lumOff val="5000"/>
                </a:schemeClr>
              </a:solidFill>
            </a:endParaRPr>
          </a:p>
        </p:txBody>
      </p:sp>
      <p:pic>
        <p:nvPicPr>
          <p:cNvPr id="12" name="Picture 2" descr="Teach Kids Why We Go to In-Person Sunday School - Child Evangelism  Fellowshi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467" y="5061209"/>
            <a:ext cx="1699853" cy="113065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4" descr="Welcome to Pecatonica River Popcorn - A Scouting Tradition for over 35  yea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9"/>
          <a:stretch>
            <a:fillRect/>
          </a:stretch>
        </p:blipFill>
        <p:spPr>
          <a:xfrm>
            <a:off x="347329" y="6360835"/>
            <a:ext cx="1241377" cy="798028"/>
          </a:xfrm>
          <a:prstGeom prst="rect">
            <a:avLst/>
          </a:prstGeom>
        </p:spPr>
      </p:pic>
      <p:sp>
        <p:nvSpPr>
          <p:cNvPr id="18" name="TextBox 17"/>
          <p:cNvSpPr txBox="1"/>
          <p:nvPr/>
        </p:nvSpPr>
        <p:spPr>
          <a:xfrm>
            <a:off x="1638549" y="6266140"/>
            <a:ext cx="5939756" cy="646331"/>
          </a:xfrm>
          <a:prstGeom prst="rect">
            <a:avLst/>
          </a:prstGeom>
          <a:noFill/>
          <a:ln>
            <a:solidFill>
              <a:srgbClr val="FFC000"/>
            </a:solidFill>
          </a:ln>
        </p:spPr>
        <p:txBody>
          <a:bodyPr wrap="square" rtlCol="0">
            <a:spAutoFit/>
          </a:bodyPr>
          <a:lstStyle/>
          <a:p>
            <a:r>
              <a:rPr lang="en-US" dirty="0" smtClean="0"/>
              <a:t>Scouts are selling popcorn and nuts!!  If you are interested in ordering any, see any scout or Cyndi or Sabrina. </a:t>
            </a:r>
            <a:endParaRPr lang="en-US" dirty="0"/>
          </a:p>
        </p:txBody>
      </p:sp>
      <p:sp>
        <p:nvSpPr>
          <p:cNvPr id="14" name="TextBox 13"/>
          <p:cNvSpPr txBox="1"/>
          <p:nvPr/>
        </p:nvSpPr>
        <p:spPr>
          <a:xfrm>
            <a:off x="1835146" y="7260494"/>
            <a:ext cx="5574595" cy="923330"/>
          </a:xfrm>
          <a:prstGeom prst="rect">
            <a:avLst/>
          </a:prstGeom>
          <a:noFill/>
          <a:ln>
            <a:solidFill>
              <a:srgbClr val="00B050"/>
            </a:solidFill>
          </a:ln>
        </p:spPr>
        <p:txBody>
          <a:bodyPr wrap="square" rtlCol="0">
            <a:spAutoFit/>
          </a:bodyPr>
          <a:lstStyle/>
          <a:p>
            <a:r>
              <a:rPr lang="en-US" dirty="0" smtClean="0"/>
              <a:t>Fall clean-up will be Sunday, September 25</a:t>
            </a:r>
            <a:r>
              <a:rPr lang="en-US" baseline="30000" dirty="0" smtClean="0"/>
              <a:t>th</a:t>
            </a:r>
            <a:r>
              <a:rPr lang="en-US" dirty="0" smtClean="0"/>
              <a:t>, after Church services!!!  We need help to pull weeds, etc. Bring gloves, bags, spades and anything else to help out.  </a:t>
            </a:r>
            <a:endParaRPr lang="en-US" dirty="0"/>
          </a:p>
        </p:txBody>
      </p:sp>
      <p:pic>
        <p:nvPicPr>
          <p:cNvPr id="19" name="Picture 2" descr="Spring cleanup | Cedar Springs Post Newspap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9640" y="7072600"/>
            <a:ext cx="1245506" cy="109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933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72196433"/>
              </p:ext>
            </p:extLst>
          </p:nvPr>
        </p:nvGraphicFramePr>
        <p:xfrm>
          <a:off x="358033" y="1288473"/>
          <a:ext cx="7242466" cy="4180610"/>
        </p:xfrm>
        <a:graphic>
          <a:graphicData uri="http://schemas.openxmlformats.org/drawingml/2006/table">
            <a:tbl>
              <a:tblPr firstRow="1" bandRow="1">
                <a:tableStyleId>{5C22544A-7EE6-4342-B048-85BDC9FD1C3A}</a:tableStyleId>
              </a:tblPr>
              <a:tblGrid>
                <a:gridCol w="1034638"/>
                <a:gridCol w="1034638"/>
                <a:gridCol w="1034638"/>
                <a:gridCol w="1034638"/>
                <a:gridCol w="1034638"/>
                <a:gridCol w="1034638"/>
                <a:gridCol w="1034638"/>
              </a:tblGrid>
              <a:tr h="836122">
                <a:tc>
                  <a:txBody>
                    <a:bodyPr/>
                    <a:lstStyle/>
                    <a:p>
                      <a:pPr algn="r"/>
                      <a:endParaRPr lang="en-US" sz="1400" dirty="0">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1</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2</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3</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6122">
                <a:tc>
                  <a:txBody>
                    <a:bodyPr/>
                    <a:lstStyle/>
                    <a:p>
                      <a:pPr algn="r"/>
                      <a:r>
                        <a:rPr lang="en-US" sz="1400" dirty="0" smtClean="0">
                          <a:ln>
                            <a:solidFill>
                              <a:schemeClr val="tx1"/>
                            </a:solidFill>
                          </a:ln>
                          <a:solidFill>
                            <a:schemeClr val="tx1"/>
                          </a:solidFill>
                        </a:rPr>
                        <a:t>4</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5</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6</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7</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8</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9</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10</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6122">
                <a:tc>
                  <a:txBody>
                    <a:bodyPr/>
                    <a:lstStyle/>
                    <a:p>
                      <a:pPr algn="r"/>
                      <a:r>
                        <a:rPr lang="en-US" sz="1400" dirty="0" smtClean="0">
                          <a:ln>
                            <a:solidFill>
                              <a:schemeClr val="tx1"/>
                            </a:solidFill>
                          </a:ln>
                          <a:solidFill>
                            <a:schemeClr val="tx1"/>
                          </a:solidFill>
                        </a:rPr>
                        <a:t>11</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12</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13</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14</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15</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16</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17</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6122">
                <a:tc>
                  <a:txBody>
                    <a:bodyPr/>
                    <a:lstStyle/>
                    <a:p>
                      <a:pPr algn="r"/>
                      <a:r>
                        <a:rPr lang="en-US" sz="1400" dirty="0" smtClean="0">
                          <a:ln>
                            <a:solidFill>
                              <a:schemeClr val="tx1"/>
                            </a:solidFill>
                          </a:ln>
                          <a:solidFill>
                            <a:schemeClr val="tx1"/>
                          </a:solidFill>
                        </a:rPr>
                        <a:t>18</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19</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20</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21</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22</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23</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24</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6122">
                <a:tc>
                  <a:txBody>
                    <a:bodyPr/>
                    <a:lstStyle/>
                    <a:p>
                      <a:pPr algn="r"/>
                      <a:r>
                        <a:rPr lang="en-US" sz="1400" dirty="0" smtClean="0">
                          <a:ln>
                            <a:solidFill>
                              <a:schemeClr val="tx1"/>
                            </a:solidFill>
                          </a:ln>
                          <a:solidFill>
                            <a:schemeClr val="tx1"/>
                          </a:solidFill>
                        </a:rPr>
                        <a:t>25</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26</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27</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28</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29</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dirty="0" smtClean="0">
                          <a:ln>
                            <a:solidFill>
                              <a:schemeClr val="tx1"/>
                            </a:solidFill>
                          </a:ln>
                          <a:solidFill>
                            <a:schemeClr val="tx1"/>
                          </a:solidFill>
                        </a:rPr>
                        <a:t>30</a:t>
                      </a: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83995158"/>
              </p:ext>
            </p:extLst>
          </p:nvPr>
        </p:nvGraphicFramePr>
        <p:xfrm>
          <a:off x="358033" y="861579"/>
          <a:ext cx="7242466" cy="426893"/>
        </p:xfrm>
        <a:graphic>
          <a:graphicData uri="http://schemas.openxmlformats.org/drawingml/2006/table">
            <a:tbl>
              <a:tblPr firstRow="1" bandRow="1">
                <a:tableStyleId>{5C22544A-7EE6-4342-B048-85BDC9FD1C3A}</a:tableStyleId>
              </a:tblPr>
              <a:tblGrid>
                <a:gridCol w="1034638"/>
                <a:gridCol w="1034638"/>
                <a:gridCol w="1034638"/>
                <a:gridCol w="1034638"/>
                <a:gridCol w="1034638"/>
                <a:gridCol w="1034638"/>
                <a:gridCol w="1034638"/>
              </a:tblGrid>
              <a:tr h="426893">
                <a:tc>
                  <a:txBody>
                    <a:bodyPr/>
                    <a:lstStyle/>
                    <a:p>
                      <a:pPr algn="ctr"/>
                      <a:r>
                        <a:rPr lang="en-US" sz="1400" b="0" dirty="0" smtClean="0">
                          <a:ln>
                            <a:solidFill>
                              <a:schemeClr val="tx1"/>
                            </a:solidFill>
                          </a:ln>
                          <a:solidFill>
                            <a:schemeClr val="tx1"/>
                          </a:solidFill>
                        </a:rPr>
                        <a:t>SUN</a:t>
                      </a:r>
                      <a:endParaRPr lang="en-US" sz="1400" b="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ln>
                            <a:solidFill>
                              <a:schemeClr val="tx1"/>
                            </a:solidFill>
                          </a:ln>
                          <a:solidFill>
                            <a:schemeClr val="tx1"/>
                          </a:solidFill>
                        </a:rPr>
                        <a:t>MON</a:t>
                      </a:r>
                      <a:endParaRPr lang="en-US" sz="1400" b="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ln>
                            <a:solidFill>
                              <a:schemeClr val="tx1"/>
                            </a:solidFill>
                          </a:ln>
                          <a:solidFill>
                            <a:schemeClr val="tx1"/>
                          </a:solidFill>
                        </a:rPr>
                        <a:t>TUES</a:t>
                      </a:r>
                      <a:endParaRPr lang="en-US" sz="1400" b="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ln>
                            <a:solidFill>
                              <a:schemeClr val="tx1"/>
                            </a:solidFill>
                          </a:ln>
                          <a:solidFill>
                            <a:schemeClr val="tx1"/>
                          </a:solidFill>
                        </a:rPr>
                        <a:t>WED</a:t>
                      </a:r>
                      <a:endParaRPr lang="en-US" sz="1400" b="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ln>
                            <a:solidFill>
                              <a:schemeClr val="tx1"/>
                            </a:solidFill>
                          </a:ln>
                          <a:solidFill>
                            <a:schemeClr val="tx1"/>
                          </a:solidFill>
                        </a:rPr>
                        <a:t>THURS</a:t>
                      </a:r>
                      <a:endParaRPr lang="en-US" sz="1400" b="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ln>
                            <a:solidFill>
                              <a:schemeClr val="tx1"/>
                            </a:solidFill>
                          </a:ln>
                          <a:solidFill>
                            <a:schemeClr val="tx1"/>
                          </a:solidFill>
                        </a:rPr>
                        <a:t>FRI</a:t>
                      </a:r>
                      <a:endParaRPr lang="en-US" sz="1400" b="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ln>
                            <a:solidFill>
                              <a:schemeClr val="tx1"/>
                            </a:solidFill>
                          </a:ln>
                          <a:solidFill>
                            <a:schemeClr val="tx1"/>
                          </a:solidFill>
                        </a:rPr>
                        <a:t>SAT</a:t>
                      </a:r>
                      <a:endParaRPr lang="en-US" sz="1400" b="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1752600" y="228600"/>
            <a:ext cx="3949059" cy="713511"/>
          </a:xfrm>
          <a:prstGeom prst="rect">
            <a:avLst/>
          </a:prstGeom>
          <a:noFill/>
        </p:spPr>
        <p:txBody>
          <a:bodyPr wrap="none" lIns="70658" tIns="35329" rIns="70658" bIns="35329">
            <a:spAutoFit/>
          </a:bodyPr>
          <a:lstStyle/>
          <a:p>
            <a:pPr algn="ctr"/>
            <a:r>
              <a:rPr lang="en-US" sz="4173" dirty="0">
                <a:ln w="0"/>
                <a:effectLst>
                  <a:outerShdw blurRad="38100" dist="19050" dir="2700000" algn="tl" rotWithShape="0">
                    <a:schemeClr val="dk1">
                      <a:alpha val="40000"/>
                    </a:schemeClr>
                  </a:outerShdw>
                </a:effectLst>
              </a:rPr>
              <a:t>SEPTEMBER 2022</a:t>
            </a:r>
          </a:p>
        </p:txBody>
      </p:sp>
      <p:sp>
        <p:nvSpPr>
          <p:cNvPr id="5" name="TextBox 4"/>
          <p:cNvSpPr txBox="1"/>
          <p:nvPr/>
        </p:nvSpPr>
        <p:spPr>
          <a:xfrm>
            <a:off x="1606761" y="2133711"/>
            <a:ext cx="765464" cy="211276"/>
          </a:xfrm>
          <a:prstGeom prst="rect">
            <a:avLst/>
          </a:prstGeom>
          <a:noFill/>
        </p:spPr>
        <p:txBody>
          <a:bodyPr wrap="square" rtlCol="0">
            <a:spAutoFit/>
          </a:bodyPr>
          <a:lstStyle/>
          <a:p>
            <a:r>
              <a:rPr lang="en-US" sz="773" dirty="0"/>
              <a:t>Labor Day</a:t>
            </a:r>
          </a:p>
        </p:txBody>
      </p:sp>
      <p:sp>
        <p:nvSpPr>
          <p:cNvPr id="7" name="TextBox 6"/>
          <p:cNvSpPr txBox="1"/>
          <p:nvPr/>
        </p:nvSpPr>
        <p:spPr>
          <a:xfrm>
            <a:off x="6763015" y="3326264"/>
            <a:ext cx="914400" cy="338554"/>
          </a:xfrm>
          <a:prstGeom prst="rect">
            <a:avLst/>
          </a:prstGeom>
          <a:noFill/>
        </p:spPr>
        <p:txBody>
          <a:bodyPr wrap="square" rtlCol="0">
            <a:spAutoFit/>
          </a:bodyPr>
          <a:lstStyle/>
          <a:p>
            <a:r>
              <a:rPr lang="en-US" sz="800" dirty="0" smtClean="0"/>
              <a:t>Michael &amp; Kim Bradley</a:t>
            </a:r>
            <a:endParaRPr lang="en-US" sz="800" dirty="0"/>
          </a:p>
        </p:txBody>
      </p:sp>
      <p:sp>
        <p:nvSpPr>
          <p:cNvPr id="8" name="Heart 7"/>
          <p:cNvSpPr/>
          <p:nvPr/>
        </p:nvSpPr>
        <p:spPr>
          <a:xfrm>
            <a:off x="6643285" y="3419341"/>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sp>
        <p:nvSpPr>
          <p:cNvPr id="9" name="TextBox 8"/>
          <p:cNvSpPr txBox="1"/>
          <p:nvPr/>
        </p:nvSpPr>
        <p:spPr>
          <a:xfrm>
            <a:off x="1561601" y="4766878"/>
            <a:ext cx="914400" cy="338554"/>
          </a:xfrm>
          <a:prstGeom prst="rect">
            <a:avLst/>
          </a:prstGeom>
          <a:noFill/>
        </p:spPr>
        <p:txBody>
          <a:bodyPr wrap="square" rtlCol="0">
            <a:spAutoFit/>
          </a:bodyPr>
          <a:lstStyle/>
          <a:p>
            <a:r>
              <a:rPr lang="en-US" sz="800" dirty="0" smtClean="0"/>
              <a:t>Nancy &amp; Chet Wiley</a:t>
            </a:r>
            <a:endParaRPr lang="en-US" sz="800" dirty="0"/>
          </a:p>
        </p:txBody>
      </p:sp>
      <p:sp>
        <p:nvSpPr>
          <p:cNvPr id="10" name="TextBox 9"/>
          <p:cNvSpPr txBox="1"/>
          <p:nvPr/>
        </p:nvSpPr>
        <p:spPr>
          <a:xfrm>
            <a:off x="4545971" y="3994230"/>
            <a:ext cx="1043246" cy="338554"/>
          </a:xfrm>
          <a:prstGeom prst="rect">
            <a:avLst/>
          </a:prstGeom>
          <a:noFill/>
        </p:spPr>
        <p:txBody>
          <a:bodyPr wrap="square" rtlCol="0">
            <a:spAutoFit/>
          </a:bodyPr>
          <a:lstStyle/>
          <a:p>
            <a:r>
              <a:rPr lang="en-US" sz="800" dirty="0" err="1" smtClean="0"/>
              <a:t>Kimberely</a:t>
            </a:r>
            <a:r>
              <a:rPr lang="en-US" sz="800" dirty="0" smtClean="0"/>
              <a:t> &amp; Andrew Hatcher</a:t>
            </a:r>
            <a:endParaRPr lang="en-US" sz="800" dirty="0"/>
          </a:p>
        </p:txBody>
      </p:sp>
      <p:sp>
        <p:nvSpPr>
          <p:cNvPr id="11" name="TextBox 10"/>
          <p:cNvSpPr txBox="1"/>
          <p:nvPr/>
        </p:nvSpPr>
        <p:spPr>
          <a:xfrm>
            <a:off x="4809382" y="3419341"/>
            <a:ext cx="914400" cy="338554"/>
          </a:xfrm>
          <a:prstGeom prst="rect">
            <a:avLst/>
          </a:prstGeom>
          <a:noFill/>
        </p:spPr>
        <p:txBody>
          <a:bodyPr wrap="square" rtlCol="0">
            <a:spAutoFit/>
          </a:bodyPr>
          <a:lstStyle/>
          <a:p>
            <a:r>
              <a:rPr lang="en-US" sz="800" dirty="0" smtClean="0"/>
              <a:t>Karen &amp; Rick Mann</a:t>
            </a:r>
            <a:endParaRPr lang="en-US" sz="800" dirty="0"/>
          </a:p>
        </p:txBody>
      </p:sp>
      <p:sp>
        <p:nvSpPr>
          <p:cNvPr id="12" name="TextBox 11"/>
          <p:cNvSpPr txBox="1"/>
          <p:nvPr/>
        </p:nvSpPr>
        <p:spPr>
          <a:xfrm>
            <a:off x="3689791" y="4315014"/>
            <a:ext cx="861038" cy="338554"/>
          </a:xfrm>
          <a:prstGeom prst="rect">
            <a:avLst/>
          </a:prstGeom>
          <a:noFill/>
        </p:spPr>
        <p:txBody>
          <a:bodyPr wrap="square" rtlCol="0">
            <a:spAutoFit/>
          </a:bodyPr>
          <a:lstStyle/>
          <a:p>
            <a:r>
              <a:rPr lang="en-US" sz="800" dirty="0" smtClean="0"/>
              <a:t>Holly &amp; Kevin </a:t>
            </a:r>
            <a:r>
              <a:rPr lang="en-US" sz="800" dirty="0" err="1" smtClean="0"/>
              <a:t>Kibler</a:t>
            </a:r>
            <a:endParaRPr lang="en-US" sz="800" dirty="0"/>
          </a:p>
        </p:txBody>
      </p:sp>
      <p:sp>
        <p:nvSpPr>
          <p:cNvPr id="13" name="TextBox 12"/>
          <p:cNvSpPr txBox="1"/>
          <p:nvPr/>
        </p:nvSpPr>
        <p:spPr>
          <a:xfrm>
            <a:off x="5701659" y="1890355"/>
            <a:ext cx="914400" cy="215444"/>
          </a:xfrm>
          <a:prstGeom prst="rect">
            <a:avLst/>
          </a:prstGeom>
          <a:noFill/>
        </p:spPr>
        <p:txBody>
          <a:bodyPr wrap="square" rtlCol="0">
            <a:spAutoFit/>
          </a:bodyPr>
          <a:lstStyle/>
          <a:p>
            <a:r>
              <a:rPr lang="en-US" sz="800" dirty="0" smtClean="0"/>
              <a:t>Ray &amp; Dennis Lin</a:t>
            </a:r>
            <a:endParaRPr lang="en-US" sz="800" dirty="0"/>
          </a:p>
        </p:txBody>
      </p:sp>
      <p:sp>
        <p:nvSpPr>
          <p:cNvPr id="14" name="TextBox 13"/>
          <p:cNvSpPr txBox="1"/>
          <p:nvPr/>
        </p:nvSpPr>
        <p:spPr>
          <a:xfrm>
            <a:off x="4649868" y="4336916"/>
            <a:ext cx="914400" cy="338554"/>
          </a:xfrm>
          <a:prstGeom prst="rect">
            <a:avLst/>
          </a:prstGeom>
          <a:noFill/>
        </p:spPr>
        <p:txBody>
          <a:bodyPr wrap="square" rtlCol="0">
            <a:spAutoFit/>
          </a:bodyPr>
          <a:lstStyle/>
          <a:p>
            <a:r>
              <a:rPr lang="en-US" sz="800" dirty="0" smtClean="0"/>
              <a:t>Danielle &amp; Scott Reynolds</a:t>
            </a:r>
            <a:endParaRPr lang="en-US" sz="800" dirty="0"/>
          </a:p>
        </p:txBody>
      </p:sp>
      <p:sp>
        <p:nvSpPr>
          <p:cNvPr id="15" name="TextBox 14"/>
          <p:cNvSpPr txBox="1"/>
          <p:nvPr/>
        </p:nvSpPr>
        <p:spPr>
          <a:xfrm>
            <a:off x="2664259" y="4179364"/>
            <a:ext cx="914400" cy="338554"/>
          </a:xfrm>
          <a:prstGeom prst="rect">
            <a:avLst/>
          </a:prstGeom>
          <a:noFill/>
        </p:spPr>
        <p:txBody>
          <a:bodyPr wrap="square" rtlCol="0">
            <a:spAutoFit/>
          </a:bodyPr>
          <a:lstStyle/>
          <a:p>
            <a:r>
              <a:rPr lang="en-US" sz="800" dirty="0" smtClean="0"/>
              <a:t>Sandy &amp; Tim Pettigrew</a:t>
            </a:r>
            <a:endParaRPr lang="en-US" sz="800" dirty="0"/>
          </a:p>
        </p:txBody>
      </p:sp>
      <p:sp>
        <p:nvSpPr>
          <p:cNvPr id="16" name="Heart 15"/>
          <p:cNvSpPr/>
          <p:nvPr/>
        </p:nvSpPr>
        <p:spPr>
          <a:xfrm>
            <a:off x="4535421" y="4432572"/>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sp>
        <p:nvSpPr>
          <p:cNvPr id="17" name="Heart 16"/>
          <p:cNvSpPr/>
          <p:nvPr/>
        </p:nvSpPr>
        <p:spPr>
          <a:xfrm>
            <a:off x="4696163" y="3531361"/>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sp>
        <p:nvSpPr>
          <p:cNvPr id="18" name="Heart 17"/>
          <p:cNvSpPr/>
          <p:nvPr/>
        </p:nvSpPr>
        <p:spPr>
          <a:xfrm>
            <a:off x="3578338" y="4433914"/>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sp>
        <p:nvSpPr>
          <p:cNvPr id="19" name="Heart 18"/>
          <p:cNvSpPr/>
          <p:nvPr/>
        </p:nvSpPr>
        <p:spPr>
          <a:xfrm>
            <a:off x="1446505" y="4833596"/>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sp>
        <p:nvSpPr>
          <p:cNvPr id="20" name="Heart 19"/>
          <p:cNvSpPr/>
          <p:nvPr/>
        </p:nvSpPr>
        <p:spPr>
          <a:xfrm>
            <a:off x="2584076" y="4294175"/>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sp>
        <p:nvSpPr>
          <p:cNvPr id="21" name="Heart 20"/>
          <p:cNvSpPr/>
          <p:nvPr/>
        </p:nvSpPr>
        <p:spPr>
          <a:xfrm>
            <a:off x="5589217" y="1914153"/>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sp>
        <p:nvSpPr>
          <p:cNvPr id="22" name="Heart 21"/>
          <p:cNvSpPr/>
          <p:nvPr/>
        </p:nvSpPr>
        <p:spPr>
          <a:xfrm>
            <a:off x="4497468" y="3959566"/>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solidFill>
                <a:schemeClr val="accent2"/>
              </a:solidFill>
            </a:endParaRPr>
          </a:p>
        </p:txBody>
      </p:sp>
      <p:pic>
        <p:nvPicPr>
          <p:cNvPr id="23"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5598584" y="4653568"/>
            <a:ext cx="198427" cy="34724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865769" y="1492709"/>
            <a:ext cx="914400" cy="215444"/>
          </a:xfrm>
          <a:prstGeom prst="rect">
            <a:avLst/>
          </a:prstGeom>
          <a:noFill/>
        </p:spPr>
        <p:txBody>
          <a:bodyPr wrap="square" rtlCol="0">
            <a:spAutoFit/>
          </a:bodyPr>
          <a:lstStyle/>
          <a:p>
            <a:r>
              <a:rPr lang="en-US" sz="800" dirty="0" smtClean="0"/>
              <a:t>Vera </a:t>
            </a:r>
            <a:r>
              <a:rPr lang="en-US" sz="800" dirty="0" err="1" smtClean="0"/>
              <a:t>Paroz</a:t>
            </a:r>
            <a:endParaRPr lang="en-US" sz="800" dirty="0"/>
          </a:p>
        </p:txBody>
      </p:sp>
      <p:sp>
        <p:nvSpPr>
          <p:cNvPr id="25" name="TextBox 24"/>
          <p:cNvSpPr txBox="1"/>
          <p:nvPr/>
        </p:nvSpPr>
        <p:spPr>
          <a:xfrm>
            <a:off x="4768755" y="1688264"/>
            <a:ext cx="914400" cy="215444"/>
          </a:xfrm>
          <a:prstGeom prst="rect">
            <a:avLst/>
          </a:prstGeom>
          <a:noFill/>
        </p:spPr>
        <p:txBody>
          <a:bodyPr wrap="square" rtlCol="0">
            <a:spAutoFit/>
          </a:bodyPr>
          <a:lstStyle/>
          <a:p>
            <a:r>
              <a:rPr lang="en-US" sz="800" dirty="0" smtClean="0"/>
              <a:t>Shirley Wilcox</a:t>
            </a:r>
            <a:endParaRPr lang="en-US" sz="800" dirty="0"/>
          </a:p>
        </p:txBody>
      </p:sp>
      <p:sp>
        <p:nvSpPr>
          <p:cNvPr id="26" name="TextBox 25"/>
          <p:cNvSpPr txBox="1"/>
          <p:nvPr/>
        </p:nvSpPr>
        <p:spPr>
          <a:xfrm>
            <a:off x="3682517" y="2206171"/>
            <a:ext cx="914400" cy="215444"/>
          </a:xfrm>
          <a:prstGeom prst="rect">
            <a:avLst/>
          </a:prstGeom>
          <a:noFill/>
        </p:spPr>
        <p:txBody>
          <a:bodyPr wrap="square" rtlCol="0">
            <a:spAutoFit/>
          </a:bodyPr>
          <a:lstStyle/>
          <a:p>
            <a:r>
              <a:rPr lang="en-US" sz="800" dirty="0" smtClean="0"/>
              <a:t>Melissa Dills</a:t>
            </a:r>
            <a:endParaRPr lang="en-US" sz="800" dirty="0"/>
          </a:p>
        </p:txBody>
      </p:sp>
      <p:sp>
        <p:nvSpPr>
          <p:cNvPr id="27" name="TextBox 26"/>
          <p:cNvSpPr txBox="1"/>
          <p:nvPr/>
        </p:nvSpPr>
        <p:spPr>
          <a:xfrm>
            <a:off x="2775391" y="2365374"/>
            <a:ext cx="914400" cy="215444"/>
          </a:xfrm>
          <a:prstGeom prst="rect">
            <a:avLst/>
          </a:prstGeom>
          <a:noFill/>
        </p:spPr>
        <p:txBody>
          <a:bodyPr wrap="square" rtlCol="0">
            <a:spAutoFit/>
          </a:bodyPr>
          <a:lstStyle/>
          <a:p>
            <a:r>
              <a:rPr lang="en-US" sz="800" dirty="0" smtClean="0"/>
              <a:t>Kurt </a:t>
            </a:r>
            <a:r>
              <a:rPr lang="en-US" sz="800" dirty="0" err="1" smtClean="0"/>
              <a:t>Massar</a:t>
            </a:r>
            <a:endParaRPr lang="en-US" sz="800" dirty="0"/>
          </a:p>
        </p:txBody>
      </p:sp>
      <p:sp>
        <p:nvSpPr>
          <p:cNvPr id="28" name="TextBox 27"/>
          <p:cNvSpPr txBox="1"/>
          <p:nvPr/>
        </p:nvSpPr>
        <p:spPr>
          <a:xfrm>
            <a:off x="1567188" y="2406772"/>
            <a:ext cx="914400" cy="215444"/>
          </a:xfrm>
          <a:prstGeom prst="rect">
            <a:avLst/>
          </a:prstGeom>
          <a:noFill/>
        </p:spPr>
        <p:txBody>
          <a:bodyPr wrap="square" rtlCol="0">
            <a:spAutoFit/>
          </a:bodyPr>
          <a:lstStyle/>
          <a:p>
            <a:r>
              <a:rPr lang="en-US" sz="800" dirty="0" smtClean="0"/>
              <a:t>Eleanor Hatcher</a:t>
            </a:r>
            <a:endParaRPr lang="en-US" sz="800" dirty="0"/>
          </a:p>
        </p:txBody>
      </p:sp>
      <p:sp>
        <p:nvSpPr>
          <p:cNvPr id="29" name="TextBox 28"/>
          <p:cNvSpPr txBox="1"/>
          <p:nvPr/>
        </p:nvSpPr>
        <p:spPr>
          <a:xfrm>
            <a:off x="5877183" y="1505426"/>
            <a:ext cx="914400" cy="215444"/>
          </a:xfrm>
          <a:prstGeom prst="rect">
            <a:avLst/>
          </a:prstGeom>
          <a:noFill/>
        </p:spPr>
        <p:txBody>
          <a:bodyPr wrap="square" rtlCol="0">
            <a:spAutoFit/>
          </a:bodyPr>
          <a:lstStyle/>
          <a:p>
            <a:r>
              <a:rPr lang="en-US" sz="800" dirty="0" smtClean="0"/>
              <a:t>Rhett </a:t>
            </a:r>
            <a:r>
              <a:rPr lang="en-US" sz="800" dirty="0" err="1" smtClean="0"/>
              <a:t>Podojil</a:t>
            </a:r>
            <a:endParaRPr lang="en-US" sz="800" dirty="0"/>
          </a:p>
        </p:txBody>
      </p:sp>
      <p:sp>
        <p:nvSpPr>
          <p:cNvPr id="30" name="TextBox 29"/>
          <p:cNvSpPr txBox="1"/>
          <p:nvPr/>
        </p:nvSpPr>
        <p:spPr>
          <a:xfrm>
            <a:off x="3530309" y="3948003"/>
            <a:ext cx="1092909" cy="215444"/>
          </a:xfrm>
          <a:prstGeom prst="rect">
            <a:avLst/>
          </a:prstGeom>
          <a:noFill/>
        </p:spPr>
        <p:txBody>
          <a:bodyPr wrap="square" rtlCol="0">
            <a:spAutoFit/>
          </a:bodyPr>
          <a:lstStyle/>
          <a:p>
            <a:r>
              <a:rPr lang="en-US" sz="800" dirty="0" smtClean="0"/>
              <a:t>Hannah Pennington</a:t>
            </a:r>
            <a:endParaRPr lang="en-US" sz="800" dirty="0"/>
          </a:p>
        </p:txBody>
      </p:sp>
      <p:sp>
        <p:nvSpPr>
          <p:cNvPr id="31" name="TextBox 30"/>
          <p:cNvSpPr txBox="1"/>
          <p:nvPr/>
        </p:nvSpPr>
        <p:spPr>
          <a:xfrm>
            <a:off x="2742175" y="3442275"/>
            <a:ext cx="914400" cy="215444"/>
          </a:xfrm>
          <a:prstGeom prst="rect">
            <a:avLst/>
          </a:prstGeom>
          <a:noFill/>
        </p:spPr>
        <p:txBody>
          <a:bodyPr wrap="square" rtlCol="0">
            <a:spAutoFit/>
          </a:bodyPr>
          <a:lstStyle/>
          <a:p>
            <a:r>
              <a:rPr lang="en-US" sz="800" dirty="0" smtClean="0"/>
              <a:t>Karen Mann</a:t>
            </a:r>
            <a:endParaRPr lang="en-US" sz="800" dirty="0"/>
          </a:p>
        </p:txBody>
      </p:sp>
      <p:sp>
        <p:nvSpPr>
          <p:cNvPr id="32" name="TextBox 31"/>
          <p:cNvSpPr txBox="1"/>
          <p:nvPr/>
        </p:nvSpPr>
        <p:spPr>
          <a:xfrm>
            <a:off x="2740138" y="3174312"/>
            <a:ext cx="914400" cy="215444"/>
          </a:xfrm>
          <a:prstGeom prst="rect">
            <a:avLst/>
          </a:prstGeom>
          <a:noFill/>
        </p:spPr>
        <p:txBody>
          <a:bodyPr wrap="square" rtlCol="0">
            <a:spAutoFit/>
          </a:bodyPr>
          <a:lstStyle/>
          <a:p>
            <a:r>
              <a:rPr lang="en-US" sz="800" dirty="0" err="1" smtClean="0"/>
              <a:t>Lisi</a:t>
            </a:r>
            <a:r>
              <a:rPr lang="en-US" sz="800" dirty="0" smtClean="0"/>
              <a:t> Brayden</a:t>
            </a:r>
            <a:endParaRPr lang="en-US" sz="800" dirty="0"/>
          </a:p>
        </p:txBody>
      </p:sp>
      <p:sp>
        <p:nvSpPr>
          <p:cNvPr id="33" name="TextBox 32"/>
          <p:cNvSpPr txBox="1"/>
          <p:nvPr/>
        </p:nvSpPr>
        <p:spPr>
          <a:xfrm>
            <a:off x="521345" y="3099300"/>
            <a:ext cx="914400" cy="215444"/>
          </a:xfrm>
          <a:prstGeom prst="rect">
            <a:avLst/>
          </a:prstGeom>
          <a:noFill/>
        </p:spPr>
        <p:txBody>
          <a:bodyPr wrap="square" rtlCol="0">
            <a:spAutoFit/>
          </a:bodyPr>
          <a:lstStyle/>
          <a:p>
            <a:r>
              <a:rPr lang="en-US" sz="800" dirty="0" smtClean="0"/>
              <a:t>David </a:t>
            </a:r>
            <a:r>
              <a:rPr lang="en-US" sz="800" dirty="0" err="1" smtClean="0"/>
              <a:t>Pruchenski</a:t>
            </a:r>
            <a:endParaRPr lang="en-US" sz="800" dirty="0"/>
          </a:p>
        </p:txBody>
      </p:sp>
      <p:sp>
        <p:nvSpPr>
          <p:cNvPr id="34" name="TextBox 33"/>
          <p:cNvSpPr txBox="1"/>
          <p:nvPr/>
        </p:nvSpPr>
        <p:spPr>
          <a:xfrm>
            <a:off x="4740450" y="2374918"/>
            <a:ext cx="914400" cy="215444"/>
          </a:xfrm>
          <a:prstGeom prst="rect">
            <a:avLst/>
          </a:prstGeom>
          <a:noFill/>
        </p:spPr>
        <p:txBody>
          <a:bodyPr wrap="square" rtlCol="0">
            <a:spAutoFit/>
          </a:bodyPr>
          <a:lstStyle/>
          <a:p>
            <a:r>
              <a:rPr lang="en-US" sz="800" dirty="0" smtClean="0"/>
              <a:t>Tim Pettigrew</a:t>
            </a:r>
            <a:endParaRPr lang="en-US" sz="800" dirty="0"/>
          </a:p>
        </p:txBody>
      </p:sp>
      <p:sp>
        <p:nvSpPr>
          <p:cNvPr id="35" name="TextBox 34"/>
          <p:cNvSpPr txBox="1"/>
          <p:nvPr/>
        </p:nvSpPr>
        <p:spPr>
          <a:xfrm>
            <a:off x="4640082" y="2202742"/>
            <a:ext cx="914400" cy="215444"/>
          </a:xfrm>
          <a:prstGeom prst="rect">
            <a:avLst/>
          </a:prstGeom>
          <a:noFill/>
        </p:spPr>
        <p:txBody>
          <a:bodyPr wrap="square" rtlCol="0">
            <a:spAutoFit/>
          </a:bodyPr>
          <a:lstStyle/>
          <a:p>
            <a:r>
              <a:rPr lang="en-US" sz="800" dirty="0" smtClean="0"/>
              <a:t>Marissa Lang</a:t>
            </a:r>
            <a:endParaRPr lang="en-US" sz="800" dirty="0"/>
          </a:p>
        </p:txBody>
      </p:sp>
      <p:sp>
        <p:nvSpPr>
          <p:cNvPr id="36" name="TextBox 35"/>
          <p:cNvSpPr txBox="1"/>
          <p:nvPr/>
        </p:nvSpPr>
        <p:spPr>
          <a:xfrm>
            <a:off x="5669020" y="3208896"/>
            <a:ext cx="914400" cy="215444"/>
          </a:xfrm>
          <a:prstGeom prst="rect">
            <a:avLst/>
          </a:prstGeom>
          <a:noFill/>
        </p:spPr>
        <p:txBody>
          <a:bodyPr wrap="square" rtlCol="0">
            <a:spAutoFit/>
          </a:bodyPr>
          <a:lstStyle/>
          <a:p>
            <a:r>
              <a:rPr lang="en-US" sz="800" dirty="0" smtClean="0"/>
              <a:t>Dakota Mansfield</a:t>
            </a:r>
            <a:endParaRPr lang="en-US" sz="800" dirty="0"/>
          </a:p>
        </p:txBody>
      </p:sp>
      <p:sp>
        <p:nvSpPr>
          <p:cNvPr id="37" name="TextBox 36"/>
          <p:cNvSpPr txBox="1"/>
          <p:nvPr/>
        </p:nvSpPr>
        <p:spPr>
          <a:xfrm>
            <a:off x="1522705" y="4068233"/>
            <a:ext cx="1133588" cy="215444"/>
          </a:xfrm>
          <a:prstGeom prst="rect">
            <a:avLst/>
          </a:prstGeom>
          <a:noFill/>
        </p:spPr>
        <p:txBody>
          <a:bodyPr wrap="square" rtlCol="0">
            <a:spAutoFit/>
          </a:bodyPr>
          <a:lstStyle/>
          <a:p>
            <a:r>
              <a:rPr lang="en-US" sz="800" dirty="0" smtClean="0"/>
              <a:t>Lyndsey Pennington</a:t>
            </a:r>
            <a:endParaRPr lang="en-US" sz="800" dirty="0"/>
          </a:p>
        </p:txBody>
      </p:sp>
      <p:sp>
        <p:nvSpPr>
          <p:cNvPr id="38" name="TextBox 37"/>
          <p:cNvSpPr txBox="1"/>
          <p:nvPr/>
        </p:nvSpPr>
        <p:spPr>
          <a:xfrm>
            <a:off x="1505649" y="3842262"/>
            <a:ext cx="914400" cy="215444"/>
          </a:xfrm>
          <a:prstGeom prst="rect">
            <a:avLst/>
          </a:prstGeom>
          <a:noFill/>
        </p:spPr>
        <p:txBody>
          <a:bodyPr wrap="square" rtlCol="0">
            <a:spAutoFit/>
          </a:bodyPr>
          <a:lstStyle/>
          <a:p>
            <a:r>
              <a:rPr lang="en-US" sz="800" dirty="0" smtClean="0"/>
              <a:t>Miley Bishop</a:t>
            </a:r>
            <a:endParaRPr lang="en-US" sz="800" dirty="0"/>
          </a:p>
        </p:txBody>
      </p:sp>
      <p:sp>
        <p:nvSpPr>
          <p:cNvPr id="39" name="TextBox 38"/>
          <p:cNvSpPr txBox="1"/>
          <p:nvPr/>
        </p:nvSpPr>
        <p:spPr>
          <a:xfrm>
            <a:off x="2725147" y="3986053"/>
            <a:ext cx="914400" cy="215444"/>
          </a:xfrm>
          <a:prstGeom prst="rect">
            <a:avLst/>
          </a:prstGeom>
          <a:noFill/>
        </p:spPr>
        <p:txBody>
          <a:bodyPr wrap="square" rtlCol="0">
            <a:spAutoFit/>
          </a:bodyPr>
          <a:lstStyle/>
          <a:p>
            <a:r>
              <a:rPr lang="en-US" sz="800" dirty="0" smtClean="0"/>
              <a:t>Dennis Dillon</a:t>
            </a:r>
            <a:endParaRPr lang="en-US" sz="800" dirty="0"/>
          </a:p>
        </p:txBody>
      </p:sp>
      <p:sp>
        <p:nvSpPr>
          <p:cNvPr id="40" name="TextBox 39"/>
          <p:cNvSpPr txBox="1"/>
          <p:nvPr/>
        </p:nvSpPr>
        <p:spPr>
          <a:xfrm>
            <a:off x="5705699" y="4835403"/>
            <a:ext cx="1040027" cy="215444"/>
          </a:xfrm>
          <a:prstGeom prst="rect">
            <a:avLst/>
          </a:prstGeom>
          <a:noFill/>
        </p:spPr>
        <p:txBody>
          <a:bodyPr wrap="square" rtlCol="0">
            <a:spAutoFit/>
          </a:bodyPr>
          <a:lstStyle/>
          <a:p>
            <a:r>
              <a:rPr lang="en-US" sz="800" dirty="0" smtClean="0"/>
              <a:t>Linnea </a:t>
            </a:r>
            <a:r>
              <a:rPr lang="en-US" sz="800" dirty="0" err="1" smtClean="0"/>
              <a:t>Romocean</a:t>
            </a:r>
            <a:endParaRPr lang="en-US" sz="800" dirty="0"/>
          </a:p>
        </p:txBody>
      </p:sp>
      <p:sp>
        <p:nvSpPr>
          <p:cNvPr id="41" name="TextBox 40"/>
          <p:cNvSpPr txBox="1"/>
          <p:nvPr/>
        </p:nvSpPr>
        <p:spPr>
          <a:xfrm>
            <a:off x="715810" y="4853902"/>
            <a:ext cx="914400" cy="215444"/>
          </a:xfrm>
          <a:prstGeom prst="rect">
            <a:avLst/>
          </a:prstGeom>
          <a:noFill/>
        </p:spPr>
        <p:txBody>
          <a:bodyPr wrap="square" rtlCol="0">
            <a:spAutoFit/>
          </a:bodyPr>
          <a:lstStyle/>
          <a:p>
            <a:r>
              <a:rPr lang="en-US" sz="800" dirty="0" smtClean="0"/>
              <a:t>Kelley Lange</a:t>
            </a:r>
            <a:endParaRPr lang="en-US" sz="800" dirty="0"/>
          </a:p>
        </p:txBody>
      </p:sp>
      <p:sp>
        <p:nvSpPr>
          <p:cNvPr id="42" name="TextBox 41"/>
          <p:cNvSpPr txBox="1"/>
          <p:nvPr/>
        </p:nvSpPr>
        <p:spPr>
          <a:xfrm>
            <a:off x="6886835" y="3994230"/>
            <a:ext cx="914400" cy="215444"/>
          </a:xfrm>
          <a:prstGeom prst="rect">
            <a:avLst/>
          </a:prstGeom>
          <a:noFill/>
        </p:spPr>
        <p:txBody>
          <a:bodyPr wrap="square" rtlCol="0">
            <a:spAutoFit/>
          </a:bodyPr>
          <a:lstStyle/>
          <a:p>
            <a:r>
              <a:rPr lang="en-US" sz="800" dirty="0" smtClean="0"/>
              <a:t>Kylie Craft</a:t>
            </a:r>
            <a:endParaRPr lang="en-US" sz="800" dirty="0"/>
          </a:p>
        </p:txBody>
      </p:sp>
      <p:sp>
        <p:nvSpPr>
          <p:cNvPr id="43" name="TextBox 42"/>
          <p:cNvSpPr txBox="1"/>
          <p:nvPr/>
        </p:nvSpPr>
        <p:spPr>
          <a:xfrm>
            <a:off x="5937839" y="4004244"/>
            <a:ext cx="914400" cy="215444"/>
          </a:xfrm>
          <a:prstGeom prst="rect">
            <a:avLst/>
          </a:prstGeom>
          <a:noFill/>
        </p:spPr>
        <p:txBody>
          <a:bodyPr wrap="square" rtlCol="0">
            <a:spAutoFit/>
          </a:bodyPr>
          <a:lstStyle/>
          <a:p>
            <a:r>
              <a:rPr lang="en-US" sz="800" dirty="0" smtClean="0"/>
              <a:t>Lisa Lange</a:t>
            </a:r>
            <a:endParaRPr lang="en-US" sz="800" dirty="0"/>
          </a:p>
        </p:txBody>
      </p:sp>
      <p:sp>
        <p:nvSpPr>
          <p:cNvPr id="44" name="TextBox 43"/>
          <p:cNvSpPr txBox="1"/>
          <p:nvPr/>
        </p:nvSpPr>
        <p:spPr>
          <a:xfrm>
            <a:off x="3500557" y="4092989"/>
            <a:ext cx="1152411" cy="215444"/>
          </a:xfrm>
          <a:prstGeom prst="rect">
            <a:avLst/>
          </a:prstGeom>
          <a:noFill/>
        </p:spPr>
        <p:txBody>
          <a:bodyPr wrap="square" rtlCol="0">
            <a:spAutoFit/>
          </a:bodyPr>
          <a:lstStyle/>
          <a:p>
            <a:r>
              <a:rPr lang="en-US" sz="800" dirty="0" smtClean="0"/>
              <a:t>Courtney </a:t>
            </a:r>
            <a:r>
              <a:rPr lang="en-US" sz="800" dirty="0" err="1" smtClean="0"/>
              <a:t>Waldsmith</a:t>
            </a:r>
            <a:endParaRPr lang="en-US" sz="800" dirty="0"/>
          </a:p>
        </p:txBody>
      </p:sp>
      <p:sp>
        <p:nvSpPr>
          <p:cNvPr id="45" name="TextBox 44"/>
          <p:cNvSpPr txBox="1"/>
          <p:nvPr/>
        </p:nvSpPr>
        <p:spPr>
          <a:xfrm>
            <a:off x="2607254" y="4817045"/>
            <a:ext cx="914400" cy="215444"/>
          </a:xfrm>
          <a:prstGeom prst="rect">
            <a:avLst/>
          </a:prstGeom>
          <a:noFill/>
        </p:spPr>
        <p:txBody>
          <a:bodyPr wrap="square" rtlCol="0">
            <a:spAutoFit/>
          </a:bodyPr>
          <a:lstStyle/>
          <a:p>
            <a:r>
              <a:rPr lang="en-US" sz="800" dirty="0" smtClean="0"/>
              <a:t>Stephanie Todd</a:t>
            </a:r>
            <a:endParaRPr lang="en-US" sz="800" dirty="0"/>
          </a:p>
        </p:txBody>
      </p:sp>
      <p:sp>
        <p:nvSpPr>
          <p:cNvPr id="46" name="TextBox 45"/>
          <p:cNvSpPr txBox="1"/>
          <p:nvPr/>
        </p:nvSpPr>
        <p:spPr>
          <a:xfrm>
            <a:off x="5697797" y="4650407"/>
            <a:ext cx="914400" cy="215444"/>
          </a:xfrm>
          <a:prstGeom prst="rect">
            <a:avLst/>
          </a:prstGeom>
          <a:noFill/>
        </p:spPr>
        <p:txBody>
          <a:bodyPr wrap="square" rtlCol="0">
            <a:spAutoFit/>
          </a:bodyPr>
          <a:lstStyle/>
          <a:p>
            <a:r>
              <a:rPr lang="en-US" sz="800" dirty="0" smtClean="0"/>
              <a:t>Chris </a:t>
            </a:r>
            <a:r>
              <a:rPr lang="en-US" sz="800" dirty="0" err="1" smtClean="0"/>
              <a:t>Luketic</a:t>
            </a:r>
            <a:endParaRPr lang="en-US" sz="800" dirty="0"/>
          </a:p>
        </p:txBody>
      </p:sp>
      <p:sp>
        <p:nvSpPr>
          <p:cNvPr id="47" name="TextBox 46"/>
          <p:cNvSpPr txBox="1"/>
          <p:nvPr/>
        </p:nvSpPr>
        <p:spPr>
          <a:xfrm>
            <a:off x="3879431" y="4817045"/>
            <a:ext cx="914400" cy="215444"/>
          </a:xfrm>
          <a:prstGeom prst="rect">
            <a:avLst/>
          </a:prstGeom>
          <a:noFill/>
        </p:spPr>
        <p:txBody>
          <a:bodyPr wrap="square" rtlCol="0">
            <a:spAutoFit/>
          </a:bodyPr>
          <a:lstStyle/>
          <a:p>
            <a:r>
              <a:rPr lang="en-US" sz="800" dirty="0" smtClean="0"/>
              <a:t>Ann Kester</a:t>
            </a:r>
            <a:endParaRPr lang="en-US" sz="800" dirty="0"/>
          </a:p>
        </p:txBody>
      </p:sp>
      <p:pic>
        <p:nvPicPr>
          <p:cNvPr id="48"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4535421" y="2237846"/>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3500557" y="2132301"/>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2656779" y="2221682"/>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1391997" y="2290171"/>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5741617" y="1360535"/>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4621035" y="1468974"/>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2566240" y="3833718"/>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1400180" y="3918900"/>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5551584" y="3083212"/>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2607254" y="3196755"/>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405126" y="2981311"/>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2445396" y="4708006"/>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564292" y="4742406"/>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6753025" y="3888624"/>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5796437" y="3881168"/>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3422420" y="3840002"/>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3746208" y="4685243"/>
            <a:ext cx="198427" cy="347246"/>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p:cNvGrpSpPr/>
          <p:nvPr/>
        </p:nvGrpSpPr>
        <p:grpSpPr>
          <a:xfrm>
            <a:off x="346949" y="5640434"/>
            <a:ext cx="575237" cy="963843"/>
            <a:chOff x="228578" y="4878103"/>
            <a:chExt cx="933938" cy="1339101"/>
          </a:xfrm>
        </p:grpSpPr>
        <p:pic>
          <p:nvPicPr>
            <p:cNvPr id="66" name="Picture 2" descr="Cookie Monster Clip Art &amp;amp; Cookie Monster Clip Art Clip Art Images -  HDClipart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904" y="5048980"/>
              <a:ext cx="896612" cy="116822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4,972 BEST Princess Crown Clipart IMAGES, STOCK PHOTOS &amp;amp; VECTORS | Adobe  Sto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44" t="24996" r="65656" b="26420"/>
            <a:stretch/>
          </p:blipFill>
          <p:spPr bwMode="auto">
            <a:xfrm rot="19902337">
              <a:off x="228578" y="4878103"/>
              <a:ext cx="585953" cy="296318"/>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TextBox 71"/>
          <p:cNvSpPr txBox="1"/>
          <p:nvPr/>
        </p:nvSpPr>
        <p:spPr>
          <a:xfrm>
            <a:off x="762719" y="8694784"/>
            <a:ext cx="6298690" cy="1046440"/>
          </a:xfrm>
          <a:prstGeom prst="rect">
            <a:avLst/>
          </a:prstGeom>
          <a:noFill/>
          <a:ln>
            <a:solidFill>
              <a:schemeClr val="tx1"/>
            </a:solidFill>
          </a:ln>
        </p:spPr>
        <p:txBody>
          <a:bodyPr wrap="square" rtlCol="0">
            <a:spAutoFit/>
          </a:bodyPr>
          <a:lstStyle/>
          <a:p>
            <a:r>
              <a:rPr lang="en-US" sz="1400" dirty="0" smtClean="0">
                <a:latin typeface="Lucida Bright" panose="02040602050505020304" pitchFamily="18" charset="0"/>
              </a:rPr>
              <a:t>Have you, your kids, grandkids or anyone else done something you would like to announce???  If you would like anything added to the newsletter, please let Cyndi know by the last Friday of the month</a:t>
            </a:r>
            <a:r>
              <a:rPr lang="en-US" sz="1100" dirty="0" smtClean="0">
                <a:latin typeface="Lucida Bright" panose="02040602050505020304" pitchFamily="18" charset="0"/>
              </a:rPr>
              <a:t>.</a:t>
            </a:r>
          </a:p>
          <a:p>
            <a:r>
              <a:rPr lang="en-US" sz="1100" dirty="0" smtClean="0">
                <a:latin typeface="Lucida Bright" panose="02040602050505020304" pitchFamily="18" charset="0"/>
              </a:rPr>
              <a:t> </a:t>
            </a:r>
            <a:r>
              <a:rPr lang="en-US" sz="2000" b="1" dirty="0" smtClean="0">
                <a:latin typeface="Lucida Bright" panose="02040602050505020304" pitchFamily="18" charset="0"/>
              </a:rPr>
              <a:t>NEW EMAIL:  EUCNEWS30@gmail.com</a:t>
            </a:r>
            <a:endParaRPr lang="en-US" sz="2000" b="1" dirty="0">
              <a:latin typeface="Lucida Bright" panose="02040602050505020304" pitchFamily="18" charset="0"/>
            </a:endParaRPr>
          </a:p>
        </p:txBody>
      </p:sp>
      <p:sp>
        <p:nvSpPr>
          <p:cNvPr id="73" name="TextBox 72"/>
          <p:cNvSpPr txBox="1"/>
          <p:nvPr/>
        </p:nvSpPr>
        <p:spPr>
          <a:xfrm>
            <a:off x="586666" y="7640082"/>
            <a:ext cx="6650795" cy="615553"/>
          </a:xfrm>
          <a:prstGeom prst="rect">
            <a:avLst/>
          </a:prstGeom>
          <a:noFill/>
          <a:ln>
            <a:solidFill>
              <a:schemeClr val="tx2"/>
            </a:solidFill>
          </a:ln>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If anyone is interested in helping with youth group, doing a cooking class for younger kids, making Christmas cookies with kids (or if you have ideas) let Cyndi </a:t>
            </a:r>
            <a:r>
              <a:rPr lang="en-US" sz="1400" dirty="0" err="1" smtClean="0">
                <a:latin typeface="Times New Roman" panose="02020603050405020304" pitchFamily="18" charset="0"/>
                <a:cs typeface="Times New Roman" panose="02020603050405020304" pitchFamily="18" charset="0"/>
              </a:rPr>
              <a:t>Oblisk</a:t>
            </a:r>
            <a:r>
              <a:rPr lang="en-US" sz="1400" dirty="0" smtClean="0">
                <a:latin typeface="Times New Roman" panose="02020603050405020304" pitchFamily="18" charset="0"/>
                <a:cs typeface="Times New Roman" panose="02020603050405020304" pitchFamily="18" charset="0"/>
              </a:rPr>
              <a:t> know</a:t>
            </a:r>
            <a:r>
              <a:rPr lang="en-US" sz="2000" dirty="0" smtClean="0">
                <a:latin typeface="EucrosiaUPC" panose="02020603050405020304" pitchFamily="18" charset="-34"/>
                <a:cs typeface="EucrosiaUPC" panose="02020603050405020304" pitchFamily="18" charset="-34"/>
              </a:rPr>
              <a:t>.</a:t>
            </a:r>
            <a:endParaRPr lang="en-US" sz="2000" dirty="0">
              <a:latin typeface="EucrosiaUPC" panose="02020603050405020304" pitchFamily="18" charset="-34"/>
              <a:cs typeface="EucrosiaUPC" panose="02020603050405020304" pitchFamily="18" charset="-34"/>
            </a:endParaRPr>
          </a:p>
        </p:txBody>
      </p:sp>
      <p:sp>
        <p:nvSpPr>
          <p:cNvPr id="75" name="TextBox 74"/>
          <p:cNvSpPr txBox="1"/>
          <p:nvPr/>
        </p:nvSpPr>
        <p:spPr>
          <a:xfrm>
            <a:off x="376912" y="3529666"/>
            <a:ext cx="1100898" cy="215444"/>
          </a:xfrm>
          <a:prstGeom prst="rect">
            <a:avLst/>
          </a:prstGeom>
          <a:noFill/>
        </p:spPr>
        <p:txBody>
          <a:bodyPr wrap="square" rtlCol="0">
            <a:spAutoFit/>
          </a:bodyPr>
          <a:lstStyle/>
          <a:p>
            <a:r>
              <a:rPr lang="en-US" sz="800" dirty="0" smtClean="0"/>
              <a:t>Youth Group 4 p.m.</a:t>
            </a:r>
            <a:endParaRPr lang="en-US" sz="800" dirty="0"/>
          </a:p>
        </p:txBody>
      </p:sp>
      <p:sp>
        <p:nvSpPr>
          <p:cNvPr id="76" name="TextBox 75"/>
          <p:cNvSpPr txBox="1"/>
          <p:nvPr/>
        </p:nvSpPr>
        <p:spPr>
          <a:xfrm>
            <a:off x="5564268" y="5127293"/>
            <a:ext cx="1100898" cy="338554"/>
          </a:xfrm>
          <a:prstGeom prst="rect">
            <a:avLst/>
          </a:prstGeom>
          <a:noFill/>
        </p:spPr>
        <p:txBody>
          <a:bodyPr wrap="square" rtlCol="0">
            <a:spAutoFit/>
          </a:bodyPr>
          <a:lstStyle/>
          <a:p>
            <a:r>
              <a:rPr lang="en-US" sz="800" dirty="0" smtClean="0"/>
              <a:t>Scout camp-out &amp; Movie on the lawn</a:t>
            </a:r>
            <a:endParaRPr lang="en-US" sz="800" dirty="0"/>
          </a:p>
        </p:txBody>
      </p:sp>
      <p:sp>
        <p:nvSpPr>
          <p:cNvPr id="77" name="Rectangle 76"/>
          <p:cNvSpPr/>
          <p:nvPr/>
        </p:nvSpPr>
        <p:spPr>
          <a:xfrm>
            <a:off x="1104916" y="5603466"/>
            <a:ext cx="3886200" cy="1754326"/>
          </a:xfrm>
          <a:prstGeom prst="rect">
            <a:avLst/>
          </a:prstGeom>
        </p:spPr>
        <p:txBody>
          <a:bodyPr>
            <a:spAutoFit/>
          </a:bodyPr>
          <a:lstStyle/>
          <a:p>
            <a:r>
              <a:rPr lang="en-US" dirty="0">
                <a:solidFill>
                  <a:srgbClr val="000000"/>
                </a:solidFill>
                <a:latin typeface="Times New Roman" panose="02020603050405020304" pitchFamily="18" charset="0"/>
              </a:rPr>
              <a:t>Cookie queens for </a:t>
            </a:r>
            <a:r>
              <a:rPr lang="en-US" dirty="0" smtClean="0">
                <a:solidFill>
                  <a:srgbClr val="000000"/>
                </a:solidFill>
                <a:latin typeface="Times New Roman" panose="02020603050405020304" pitchFamily="18" charset="0"/>
              </a:rPr>
              <a:t>September </a:t>
            </a:r>
            <a:r>
              <a:rPr lang="en-US" dirty="0">
                <a:solidFill>
                  <a:srgbClr val="000000"/>
                </a:solidFill>
                <a:latin typeface="Times New Roman" panose="02020603050405020304" pitchFamily="18" charset="0"/>
              </a:rPr>
              <a:t>are:</a:t>
            </a:r>
          </a:p>
          <a:p>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r>
              <a:rPr lang="en-US" dirty="0" smtClean="0">
                <a:solidFill>
                  <a:srgbClr val="000000"/>
                </a:solidFill>
                <a:latin typeface="Times New Roman" panose="02020603050405020304" pitchFamily="18" charset="0"/>
              </a:rPr>
              <a:t>Sept. 4 Cyndi </a:t>
            </a:r>
            <a:r>
              <a:rPr lang="en-US" smtClean="0">
                <a:solidFill>
                  <a:srgbClr val="000000"/>
                </a:solidFill>
                <a:latin typeface="Times New Roman" panose="02020603050405020304" pitchFamily="18" charset="0"/>
              </a:rPr>
              <a:t>Oblisk</a:t>
            </a:r>
            <a:endParaRPr lang="en-US" dirty="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Sept. 11 Julia Hayes</a:t>
            </a:r>
            <a:endParaRPr lang="en-US" dirty="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Sept. 18 Maureen </a:t>
            </a:r>
            <a:r>
              <a:rPr lang="en-US" dirty="0" err="1">
                <a:solidFill>
                  <a:srgbClr val="000000"/>
                </a:solidFill>
                <a:latin typeface="Times New Roman" panose="02020603050405020304" pitchFamily="18" charset="0"/>
              </a:rPr>
              <a:t>Locher</a:t>
            </a:r>
            <a:endParaRPr lang="en-US" dirty="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Sept. 25 </a:t>
            </a:r>
            <a:r>
              <a:rPr lang="en-US" dirty="0" err="1" smtClean="0">
                <a:solidFill>
                  <a:srgbClr val="000000"/>
                </a:solidFill>
                <a:latin typeface="Times New Roman" panose="02020603050405020304" pitchFamily="18" charset="0"/>
              </a:rPr>
              <a:t>Jeneen</a:t>
            </a:r>
            <a:endParaRPr lang="en-US" b="0" i="0" dirty="0">
              <a:solidFill>
                <a:srgbClr val="000000"/>
              </a:solidFill>
              <a:effectLst/>
              <a:latin typeface="Times New Roman" panose="02020603050405020304" pitchFamily="18" charset="0"/>
            </a:endParaRPr>
          </a:p>
        </p:txBody>
      </p:sp>
      <p:sp>
        <p:nvSpPr>
          <p:cNvPr id="6" name="Rectangle 5"/>
          <p:cNvSpPr/>
          <p:nvPr/>
        </p:nvSpPr>
        <p:spPr>
          <a:xfrm>
            <a:off x="405126" y="4253994"/>
            <a:ext cx="923651" cy="369332"/>
          </a:xfrm>
          <a:prstGeom prst="rect">
            <a:avLst/>
          </a:prstGeom>
        </p:spPr>
        <p:txBody>
          <a:bodyPr wrap="none">
            <a:spAutoFit/>
          </a:bodyPr>
          <a:lstStyle/>
          <a:p>
            <a:r>
              <a:rPr lang="en-US" sz="900" dirty="0"/>
              <a:t>Congregational </a:t>
            </a:r>
            <a:endParaRPr lang="en-US" sz="900" dirty="0" smtClean="0"/>
          </a:p>
          <a:p>
            <a:r>
              <a:rPr lang="en-US" sz="900" dirty="0" smtClean="0"/>
              <a:t> </a:t>
            </a:r>
            <a:r>
              <a:rPr lang="en-US" sz="900" dirty="0"/>
              <a:t>meeting </a:t>
            </a:r>
          </a:p>
        </p:txBody>
      </p:sp>
      <p:sp>
        <p:nvSpPr>
          <p:cNvPr id="81" name="Rectangle 80"/>
          <p:cNvSpPr/>
          <p:nvPr/>
        </p:nvSpPr>
        <p:spPr>
          <a:xfrm>
            <a:off x="4514864" y="2767638"/>
            <a:ext cx="952505" cy="230832"/>
          </a:xfrm>
          <a:prstGeom prst="rect">
            <a:avLst/>
          </a:prstGeom>
        </p:spPr>
        <p:txBody>
          <a:bodyPr wrap="none">
            <a:spAutoFit/>
          </a:bodyPr>
          <a:lstStyle/>
          <a:p>
            <a:r>
              <a:rPr lang="en-US" sz="900" dirty="0" smtClean="0"/>
              <a:t>Council Meeting</a:t>
            </a:r>
            <a:endParaRPr lang="en-US" sz="900" dirty="0"/>
          </a:p>
        </p:txBody>
      </p:sp>
      <p:sp>
        <p:nvSpPr>
          <p:cNvPr id="79" name="TextBox 78"/>
          <p:cNvSpPr txBox="1"/>
          <p:nvPr/>
        </p:nvSpPr>
        <p:spPr>
          <a:xfrm>
            <a:off x="1477810" y="5294254"/>
            <a:ext cx="914400" cy="215444"/>
          </a:xfrm>
          <a:prstGeom prst="rect">
            <a:avLst/>
          </a:prstGeom>
          <a:noFill/>
        </p:spPr>
        <p:txBody>
          <a:bodyPr wrap="square" rtlCol="0">
            <a:spAutoFit/>
          </a:bodyPr>
          <a:lstStyle/>
          <a:p>
            <a:r>
              <a:rPr lang="en-US" sz="800" dirty="0" smtClean="0"/>
              <a:t>Cub Scouts</a:t>
            </a:r>
            <a:endParaRPr lang="en-US" sz="800" dirty="0"/>
          </a:p>
        </p:txBody>
      </p:sp>
      <p:sp>
        <p:nvSpPr>
          <p:cNvPr id="80" name="TextBox 79"/>
          <p:cNvSpPr txBox="1"/>
          <p:nvPr/>
        </p:nvSpPr>
        <p:spPr>
          <a:xfrm>
            <a:off x="1586468" y="4477250"/>
            <a:ext cx="914400" cy="215444"/>
          </a:xfrm>
          <a:prstGeom prst="rect">
            <a:avLst/>
          </a:prstGeom>
          <a:noFill/>
        </p:spPr>
        <p:txBody>
          <a:bodyPr wrap="square" rtlCol="0">
            <a:spAutoFit/>
          </a:bodyPr>
          <a:lstStyle/>
          <a:p>
            <a:r>
              <a:rPr lang="en-US" sz="800" dirty="0" smtClean="0"/>
              <a:t>Cub Scouts</a:t>
            </a:r>
            <a:endParaRPr lang="en-US" sz="800" dirty="0"/>
          </a:p>
        </p:txBody>
      </p:sp>
      <p:sp>
        <p:nvSpPr>
          <p:cNvPr id="82" name="TextBox 81"/>
          <p:cNvSpPr txBox="1"/>
          <p:nvPr/>
        </p:nvSpPr>
        <p:spPr>
          <a:xfrm>
            <a:off x="1505649" y="3621555"/>
            <a:ext cx="914400" cy="215444"/>
          </a:xfrm>
          <a:prstGeom prst="rect">
            <a:avLst/>
          </a:prstGeom>
          <a:noFill/>
        </p:spPr>
        <p:txBody>
          <a:bodyPr wrap="square" rtlCol="0">
            <a:spAutoFit/>
          </a:bodyPr>
          <a:lstStyle/>
          <a:p>
            <a:r>
              <a:rPr lang="en-US" sz="800" dirty="0" smtClean="0"/>
              <a:t>Cub Scouts</a:t>
            </a:r>
            <a:endParaRPr lang="en-US" sz="800" dirty="0"/>
          </a:p>
        </p:txBody>
      </p:sp>
      <p:sp>
        <p:nvSpPr>
          <p:cNvPr id="83" name="TextBox 82"/>
          <p:cNvSpPr txBox="1"/>
          <p:nvPr/>
        </p:nvSpPr>
        <p:spPr>
          <a:xfrm>
            <a:off x="2615909" y="5288286"/>
            <a:ext cx="914400" cy="215444"/>
          </a:xfrm>
          <a:prstGeom prst="rect">
            <a:avLst/>
          </a:prstGeom>
          <a:noFill/>
        </p:spPr>
        <p:txBody>
          <a:bodyPr wrap="square" rtlCol="0">
            <a:spAutoFit/>
          </a:bodyPr>
          <a:lstStyle/>
          <a:p>
            <a:r>
              <a:rPr lang="en-US" sz="800" dirty="0" smtClean="0"/>
              <a:t>Scouts</a:t>
            </a:r>
            <a:endParaRPr lang="en-US" sz="800" dirty="0"/>
          </a:p>
        </p:txBody>
      </p:sp>
      <p:sp>
        <p:nvSpPr>
          <p:cNvPr id="84" name="TextBox 83"/>
          <p:cNvSpPr txBox="1"/>
          <p:nvPr/>
        </p:nvSpPr>
        <p:spPr>
          <a:xfrm>
            <a:off x="2735708" y="4465415"/>
            <a:ext cx="914400" cy="215444"/>
          </a:xfrm>
          <a:prstGeom prst="rect">
            <a:avLst/>
          </a:prstGeom>
          <a:noFill/>
        </p:spPr>
        <p:txBody>
          <a:bodyPr wrap="square" rtlCol="0">
            <a:spAutoFit/>
          </a:bodyPr>
          <a:lstStyle/>
          <a:p>
            <a:r>
              <a:rPr lang="en-US" sz="800" dirty="0" smtClean="0"/>
              <a:t>Scouts</a:t>
            </a:r>
            <a:endParaRPr lang="en-US" sz="800" dirty="0"/>
          </a:p>
        </p:txBody>
      </p:sp>
      <p:sp>
        <p:nvSpPr>
          <p:cNvPr id="85" name="TextBox 84"/>
          <p:cNvSpPr txBox="1"/>
          <p:nvPr/>
        </p:nvSpPr>
        <p:spPr>
          <a:xfrm>
            <a:off x="2686857" y="3634666"/>
            <a:ext cx="914400" cy="215444"/>
          </a:xfrm>
          <a:prstGeom prst="rect">
            <a:avLst/>
          </a:prstGeom>
          <a:noFill/>
        </p:spPr>
        <p:txBody>
          <a:bodyPr wrap="square" rtlCol="0">
            <a:spAutoFit/>
          </a:bodyPr>
          <a:lstStyle/>
          <a:p>
            <a:r>
              <a:rPr lang="en-US" sz="800" dirty="0" smtClean="0"/>
              <a:t>Scouts</a:t>
            </a:r>
            <a:endParaRPr lang="en-US" sz="800" dirty="0"/>
          </a:p>
        </p:txBody>
      </p:sp>
      <p:sp>
        <p:nvSpPr>
          <p:cNvPr id="86" name="TextBox 85"/>
          <p:cNvSpPr txBox="1"/>
          <p:nvPr/>
        </p:nvSpPr>
        <p:spPr>
          <a:xfrm>
            <a:off x="2700479" y="2758912"/>
            <a:ext cx="914400" cy="215444"/>
          </a:xfrm>
          <a:prstGeom prst="rect">
            <a:avLst/>
          </a:prstGeom>
          <a:noFill/>
        </p:spPr>
        <p:txBody>
          <a:bodyPr wrap="square" rtlCol="0">
            <a:spAutoFit/>
          </a:bodyPr>
          <a:lstStyle/>
          <a:p>
            <a:r>
              <a:rPr lang="en-US" sz="800" dirty="0" smtClean="0"/>
              <a:t>Scouts</a:t>
            </a:r>
            <a:endParaRPr lang="en-US" sz="800" dirty="0"/>
          </a:p>
        </p:txBody>
      </p:sp>
      <p:sp>
        <p:nvSpPr>
          <p:cNvPr id="87" name="TextBox 86"/>
          <p:cNvSpPr txBox="1"/>
          <p:nvPr/>
        </p:nvSpPr>
        <p:spPr>
          <a:xfrm>
            <a:off x="2435408" y="2606728"/>
            <a:ext cx="1086225" cy="215444"/>
          </a:xfrm>
          <a:prstGeom prst="rect">
            <a:avLst/>
          </a:prstGeom>
          <a:noFill/>
        </p:spPr>
        <p:txBody>
          <a:bodyPr wrap="square" rtlCol="0">
            <a:spAutoFit/>
          </a:bodyPr>
          <a:lstStyle/>
          <a:p>
            <a:r>
              <a:rPr lang="en-US" sz="800" dirty="0" smtClean="0"/>
              <a:t>Senior </a:t>
            </a:r>
            <a:r>
              <a:rPr lang="en-US" sz="800" dirty="0" err="1" smtClean="0"/>
              <a:t>Funday</a:t>
            </a:r>
            <a:r>
              <a:rPr lang="en-US" sz="800" dirty="0" smtClean="0"/>
              <a:t> 11:30</a:t>
            </a:r>
            <a:endParaRPr lang="en-US" sz="800" dirty="0"/>
          </a:p>
        </p:txBody>
      </p:sp>
      <p:sp>
        <p:nvSpPr>
          <p:cNvPr id="88" name="TextBox 87"/>
          <p:cNvSpPr txBox="1"/>
          <p:nvPr/>
        </p:nvSpPr>
        <p:spPr>
          <a:xfrm>
            <a:off x="3502354" y="5109892"/>
            <a:ext cx="923815" cy="338554"/>
          </a:xfrm>
          <a:prstGeom prst="rect">
            <a:avLst/>
          </a:prstGeom>
          <a:noFill/>
        </p:spPr>
        <p:txBody>
          <a:bodyPr wrap="square" rtlCol="0">
            <a:spAutoFit/>
          </a:bodyPr>
          <a:lstStyle/>
          <a:p>
            <a:r>
              <a:rPr lang="en-US" sz="800" dirty="0" smtClean="0"/>
              <a:t>200</a:t>
            </a:r>
            <a:r>
              <a:rPr lang="en-US" sz="800" baseline="30000" dirty="0" smtClean="0"/>
              <a:t>th</a:t>
            </a:r>
            <a:r>
              <a:rPr lang="en-US" sz="800" dirty="0" smtClean="0"/>
              <a:t> year meeting 10 am. </a:t>
            </a:r>
            <a:endParaRPr lang="en-US" sz="800" dirty="0"/>
          </a:p>
        </p:txBody>
      </p:sp>
      <p:sp>
        <p:nvSpPr>
          <p:cNvPr id="89" name="TextBox 88"/>
          <p:cNvSpPr txBox="1"/>
          <p:nvPr/>
        </p:nvSpPr>
        <p:spPr>
          <a:xfrm>
            <a:off x="3481663" y="2626760"/>
            <a:ext cx="925943" cy="338554"/>
          </a:xfrm>
          <a:prstGeom prst="rect">
            <a:avLst/>
          </a:prstGeom>
          <a:noFill/>
        </p:spPr>
        <p:txBody>
          <a:bodyPr wrap="square" rtlCol="0">
            <a:spAutoFit/>
          </a:bodyPr>
          <a:lstStyle/>
          <a:p>
            <a:r>
              <a:rPr lang="en-US" sz="800" dirty="0" smtClean="0"/>
              <a:t>200</a:t>
            </a:r>
            <a:r>
              <a:rPr lang="en-US" sz="800" baseline="30000" dirty="0" smtClean="0"/>
              <a:t>th</a:t>
            </a:r>
            <a:r>
              <a:rPr lang="en-US" sz="800" dirty="0" smtClean="0"/>
              <a:t> year meeting 10 am. </a:t>
            </a:r>
            <a:endParaRPr lang="en-US" sz="800" dirty="0"/>
          </a:p>
        </p:txBody>
      </p:sp>
      <p:sp>
        <p:nvSpPr>
          <p:cNvPr id="90" name="TextBox 89"/>
          <p:cNvSpPr txBox="1"/>
          <p:nvPr/>
        </p:nvSpPr>
        <p:spPr>
          <a:xfrm>
            <a:off x="4725414" y="6031382"/>
            <a:ext cx="1964635" cy="1169551"/>
          </a:xfrm>
          <a:prstGeom prst="rect">
            <a:avLst/>
          </a:prstGeom>
          <a:noFill/>
          <a:ln>
            <a:solidFill>
              <a:schemeClr val="tx1"/>
            </a:solidFill>
          </a:ln>
        </p:spPr>
        <p:txBody>
          <a:bodyPr wrap="square" rtlCol="0">
            <a:spAutoFit/>
          </a:bodyPr>
          <a:lstStyle/>
          <a:p>
            <a:r>
              <a:rPr lang="en-US" sz="1400" b="1" dirty="0" smtClean="0"/>
              <a:t>Future  Council Dates:</a:t>
            </a:r>
            <a:endParaRPr lang="en-US" sz="1400" dirty="0" smtClean="0"/>
          </a:p>
          <a:p>
            <a:r>
              <a:rPr lang="en-US" sz="1400" dirty="0" smtClean="0"/>
              <a:t>September 8</a:t>
            </a:r>
            <a:r>
              <a:rPr lang="en-US" sz="1400" baseline="30000" dirty="0" smtClean="0"/>
              <a:t>th</a:t>
            </a:r>
            <a:endParaRPr lang="en-US" sz="1400" dirty="0" smtClean="0"/>
          </a:p>
          <a:p>
            <a:r>
              <a:rPr lang="en-US" sz="1400" dirty="0" smtClean="0"/>
              <a:t>October 13</a:t>
            </a:r>
            <a:r>
              <a:rPr lang="en-US" sz="1400" baseline="30000" dirty="0" smtClean="0"/>
              <a:t>th</a:t>
            </a:r>
            <a:endParaRPr lang="en-US" sz="1400" dirty="0" smtClean="0"/>
          </a:p>
          <a:p>
            <a:r>
              <a:rPr lang="en-US" sz="1400" dirty="0" smtClean="0"/>
              <a:t>November 10</a:t>
            </a:r>
            <a:r>
              <a:rPr lang="en-US" sz="1400" baseline="30000" dirty="0" smtClean="0"/>
              <a:t>th</a:t>
            </a:r>
            <a:endParaRPr lang="en-US" sz="1400" dirty="0" smtClean="0"/>
          </a:p>
          <a:p>
            <a:r>
              <a:rPr lang="en-US" sz="1400" dirty="0" smtClean="0"/>
              <a:t>December 8</a:t>
            </a:r>
            <a:r>
              <a:rPr lang="en-US" sz="1400" baseline="30000" dirty="0" smtClean="0"/>
              <a:t>th</a:t>
            </a:r>
          </a:p>
        </p:txBody>
      </p:sp>
      <p:sp>
        <p:nvSpPr>
          <p:cNvPr id="91" name="Rectangle 90"/>
          <p:cNvSpPr/>
          <p:nvPr/>
        </p:nvSpPr>
        <p:spPr>
          <a:xfrm>
            <a:off x="416823" y="5123739"/>
            <a:ext cx="1002197" cy="369332"/>
          </a:xfrm>
          <a:prstGeom prst="rect">
            <a:avLst/>
          </a:prstGeom>
        </p:spPr>
        <p:txBody>
          <a:bodyPr wrap="none">
            <a:spAutoFit/>
          </a:bodyPr>
          <a:lstStyle/>
          <a:p>
            <a:r>
              <a:rPr lang="en-US" sz="900" dirty="0" smtClean="0"/>
              <a:t>Church clean-up, </a:t>
            </a:r>
          </a:p>
          <a:p>
            <a:r>
              <a:rPr lang="en-US" sz="900" dirty="0" smtClean="0"/>
              <a:t>after services</a:t>
            </a:r>
          </a:p>
        </p:txBody>
      </p:sp>
    </p:spTree>
    <p:extLst>
      <p:ext uri="{BB962C8B-B14F-4D97-AF65-F5344CB8AC3E}">
        <p14:creationId xmlns:p14="http://schemas.microsoft.com/office/powerpoint/2010/main" val="25384150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20408</TotalTime>
  <Words>653</Words>
  <Application>Microsoft Office PowerPoint</Application>
  <PresentationFormat>Custom</PresentationFormat>
  <Paragraphs>136</Paragraphs>
  <Slides>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vt:i4>
      </vt:variant>
    </vt:vector>
  </HeadingPairs>
  <TitlesOfParts>
    <vt:vector size="17" baseType="lpstr">
      <vt:lpstr>Aldhabi</vt:lpstr>
      <vt:lpstr>Aparajita</vt:lpstr>
      <vt:lpstr>AR JULIAN</vt:lpstr>
      <vt:lpstr>Arial</vt:lpstr>
      <vt:lpstr>Arial</vt:lpstr>
      <vt:lpstr>Calibri</vt:lpstr>
      <vt:lpstr>Calibri Light</vt:lpstr>
      <vt:lpstr>EucrosiaUPC</vt:lpstr>
      <vt:lpstr>Lucida Bright</vt:lpstr>
      <vt:lpstr>Lucida Handwriting</vt:lpstr>
      <vt:lpstr>Lucida Sans</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Cyndi Oblisk</dc:creator>
  <cp:lastModifiedBy>Secretary</cp:lastModifiedBy>
  <cp:revision>369</cp:revision>
  <cp:lastPrinted>2022-08-29T16:19:54Z</cp:lastPrinted>
  <dcterms:created xsi:type="dcterms:W3CDTF">2021-05-22T16:01:07Z</dcterms:created>
  <dcterms:modified xsi:type="dcterms:W3CDTF">2022-08-29T16:22:36Z</dcterms:modified>
</cp:coreProperties>
</file>